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85" r:id="rId2"/>
    <p:sldId id="313" r:id="rId3"/>
    <p:sldId id="286" r:id="rId4"/>
    <p:sldId id="290" r:id="rId5"/>
    <p:sldId id="287" r:id="rId6"/>
    <p:sldId id="288" r:id="rId7"/>
    <p:sldId id="312" r:id="rId8"/>
    <p:sldId id="289" r:id="rId9"/>
    <p:sldId id="291" r:id="rId10"/>
    <p:sldId id="292" r:id="rId11"/>
    <p:sldId id="293" r:id="rId12"/>
    <p:sldId id="294" r:id="rId13"/>
    <p:sldId id="296" r:id="rId14"/>
    <p:sldId id="318" r:id="rId15"/>
    <p:sldId id="298" r:id="rId16"/>
    <p:sldId id="300" r:id="rId17"/>
    <p:sldId id="299" r:id="rId18"/>
    <p:sldId id="301" r:id="rId19"/>
    <p:sldId id="319" r:id="rId20"/>
    <p:sldId id="306" r:id="rId21"/>
    <p:sldId id="304" r:id="rId22"/>
    <p:sldId id="307" r:id="rId23"/>
    <p:sldId id="309" r:id="rId24"/>
    <p:sldId id="311" r:id="rId25"/>
    <p:sldId id="310" r:id="rId26"/>
    <p:sldId id="30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7">
          <p15:clr>
            <a:srgbClr val="A4A3A4"/>
          </p15:clr>
        </p15:guide>
        <p15:guide id="2" orient="horz" pos="4101">
          <p15:clr>
            <a:srgbClr val="A4A3A4"/>
          </p15:clr>
        </p15:guide>
        <p15:guide id="3" pos="5541">
          <p15:clr>
            <a:srgbClr val="A4A3A4"/>
          </p15:clr>
        </p15:guide>
        <p15:guide id="4" pos="417">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3C34"/>
    <a:srgbClr val="E65921"/>
    <a:srgbClr val="C31E18"/>
    <a:srgbClr val="776A61"/>
    <a:srgbClr val="88796E"/>
    <a:srgbClr val="928378"/>
    <a:srgbClr val="7D6F65"/>
    <a:srgbClr val="72655C"/>
    <a:srgbClr val="6C6058"/>
    <a:srgbClr val="7B80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0" autoAdjust="0"/>
    <p:restoredTop sz="66245" autoAdjust="0"/>
  </p:normalViewPr>
  <p:slideViewPr>
    <p:cSldViewPr snapToObjects="1">
      <p:cViewPr>
        <p:scale>
          <a:sx n="125" d="100"/>
          <a:sy n="125" d="100"/>
        </p:scale>
        <p:origin x="1656" y="144"/>
      </p:cViewPr>
      <p:guideLst>
        <p:guide orient="horz" pos="427"/>
        <p:guide orient="horz" pos="4101"/>
        <p:guide pos="5541"/>
        <p:guide pos="417"/>
        <p:guide pos="22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t>6/1/17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t>‹#›</a:t>
            </a:fld>
            <a:endParaRPr lang="en-US"/>
          </a:p>
        </p:txBody>
      </p:sp>
    </p:spTree>
    <p:extLst>
      <p:ext uri="{BB962C8B-B14F-4D97-AF65-F5344CB8AC3E}">
        <p14:creationId xmlns:p14="http://schemas.microsoft.com/office/powerpoint/2010/main"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t>6/1/17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t>‹#›</a:t>
            </a:fld>
            <a:endParaRPr lang="en-US"/>
          </a:p>
        </p:txBody>
      </p:sp>
    </p:spTree>
    <p:extLst>
      <p:ext uri="{BB962C8B-B14F-4D97-AF65-F5344CB8AC3E}">
        <p14:creationId xmlns:p14="http://schemas.microsoft.com/office/powerpoint/2010/main"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a:t>
            </a:fld>
            <a:endParaRPr lang="en-US"/>
          </a:p>
        </p:txBody>
      </p:sp>
    </p:spTree>
    <p:extLst>
      <p:ext uri="{BB962C8B-B14F-4D97-AF65-F5344CB8AC3E}">
        <p14:creationId xmlns:p14="http://schemas.microsoft.com/office/powerpoint/2010/main" val="119758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bb:resources</a:t>
            </a:r>
            <a:r>
              <a:rPr lang="en-US" dirty="0" smtClean="0"/>
              <a:t> you</a:t>
            </a:r>
            <a:r>
              <a:rPr lang="en-US" baseline="0" dirty="0" smtClean="0"/>
              <a:t> can have &lt;script&gt; and &lt;link&gt; tags, with the standard html syntax</a:t>
            </a:r>
          </a:p>
          <a:p>
            <a:endParaRPr lang="en-US" baseline="0" dirty="0" smtClean="0"/>
          </a:p>
          <a:p>
            <a:r>
              <a:rPr lang="en-US" baseline="0" dirty="0" smtClean="0"/>
              <a:t>paths are relative to config.xml </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12</a:t>
            </a:fld>
            <a:endParaRPr lang="en-US"/>
          </a:p>
        </p:txBody>
      </p:sp>
    </p:spTree>
    <p:extLst>
      <p:ext uri="{BB962C8B-B14F-4D97-AF65-F5344CB8AC3E}">
        <p14:creationId xmlns:p14="http://schemas.microsoft.com/office/powerpoint/2010/main" val="2006359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base container object in the portal client, and all containers</a:t>
            </a:r>
            <a:r>
              <a:rPr lang="en-US" baseline="0" dirty="0" smtClean="0"/>
              <a:t> are created by extending it.</a:t>
            </a:r>
          </a:p>
          <a:p>
            <a:endParaRPr lang="en-US" baseline="0" dirty="0" smtClean="0"/>
          </a:p>
          <a:p>
            <a:endParaRPr lang="en-US" baseline="0" dirty="0" smtClean="0"/>
          </a:p>
          <a:p>
            <a:endParaRPr lang="en-US" baseline="0" dirty="0" smtClean="0"/>
          </a:p>
          <a:p>
            <a:r>
              <a:rPr lang="en-US" baseline="0" dirty="0" smtClean="0"/>
              <a:t>We need </a:t>
            </a:r>
            <a:r>
              <a:rPr lang="en-US" baseline="0" dirty="0" err="1" smtClean="0"/>
              <a:t>js</a:t>
            </a:r>
            <a:r>
              <a:rPr lang="en-US" baseline="0" dirty="0" smtClean="0"/>
              <a:t> for 2 reasons: </a:t>
            </a:r>
          </a:p>
          <a:p>
            <a:pPr marL="228600" indent="-228600">
              <a:buAutoNum type="arabicParenR"/>
            </a:pPr>
            <a:r>
              <a:rPr lang="en-US" baseline="0" dirty="0" smtClean="0"/>
              <a:t>to add functionality, just like in the case of a window. </a:t>
            </a:r>
            <a:r>
              <a:rPr lang="en-US" baseline="0" dirty="0" err="1" smtClean="0"/>
              <a:t>eg</a:t>
            </a:r>
            <a:r>
              <a:rPr lang="en-US" baseline="0" dirty="0" smtClean="0"/>
              <a:t>. to make the accordion areas slide up and down</a:t>
            </a:r>
          </a:p>
          <a:p>
            <a:pPr marL="228600" indent="-228600">
              <a:buAutoNum type="arabicParenR"/>
            </a:pPr>
            <a:r>
              <a:rPr lang="en-US" baseline="0" dirty="0" smtClean="0"/>
              <a:t>to allow drag and drop and interaction within the portal manager. </a:t>
            </a:r>
            <a:r>
              <a:rPr lang="en-US" baseline="0" dirty="0" err="1" smtClean="0"/>
              <a:t>Eg</a:t>
            </a:r>
            <a:r>
              <a:rPr lang="en-US" baseline="0" dirty="0" smtClean="0"/>
              <a:t>. to allow dropping of items in an area. That’s why we need to extend the base container object.</a:t>
            </a:r>
            <a:br>
              <a:rPr lang="en-US" baseline="0" dirty="0" smtClean="0"/>
            </a:br>
            <a:r>
              <a:rPr lang="en-US" baseline="0" dirty="0" smtClean="0"/>
              <a:t/>
            </a:r>
            <a:br>
              <a:rPr lang="en-US" baseline="0" dirty="0" smtClean="0"/>
            </a:br>
            <a:r>
              <a:rPr lang="en-US" b="1" baseline="0" dirty="0" smtClean="0"/>
              <a:t>https://</a:t>
            </a:r>
            <a:r>
              <a:rPr lang="en-US" b="1" baseline="0" dirty="0" err="1" smtClean="0"/>
              <a:t>my.backbase.com</a:t>
            </a:r>
            <a:r>
              <a:rPr lang="en-US" b="1" baseline="0" dirty="0" smtClean="0"/>
              <a:t>/docs/product-documentation/documentation//portal/5.6.2/</a:t>
            </a:r>
            <a:r>
              <a:rPr lang="en-US" b="1" baseline="0" dirty="0" err="1" smtClean="0"/>
              <a:t>events_containerevents.html</a:t>
            </a:r>
            <a:r>
              <a:rPr lang="en-US" b="1" baseline="0" dirty="0" smtClean="0"/>
              <a:t>#/list</a:t>
            </a:r>
          </a:p>
          <a:p>
            <a:pPr marL="228600" indent="-228600">
              <a:buAutoNum type="arabicParenR"/>
            </a:pPr>
            <a:endParaRPr lang="en-US" baseline="0" dirty="0" smtClean="0"/>
          </a:p>
          <a:p>
            <a:pPr marL="0" indent="0">
              <a:buNone/>
            </a:pPr>
            <a:endParaRPr lang="en-US" baseline="0" dirty="0" smtClean="0"/>
          </a:p>
          <a:p>
            <a:pPr marL="0" indent="0">
              <a:buNone/>
            </a:pPr>
            <a:r>
              <a:rPr lang="en-US" baseline="0" dirty="0" smtClean="0"/>
              <a:t>We also have the option of declaring a specific client side template (don’t focus on this too much)</a:t>
            </a:r>
          </a:p>
          <a:p>
            <a:endParaRPr lang="en-US" dirty="0" smtClean="0"/>
          </a:p>
          <a:p>
            <a:r>
              <a:rPr lang="en-US" dirty="0" smtClean="0"/>
              <a:t>(smiley face slide)</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14</a:t>
            </a:fld>
            <a:endParaRPr lang="en-US"/>
          </a:p>
        </p:txBody>
      </p:sp>
    </p:spTree>
    <p:extLst>
      <p:ext uri="{BB962C8B-B14F-4D97-AF65-F5344CB8AC3E}">
        <p14:creationId xmlns:p14="http://schemas.microsoft.com/office/powerpoint/2010/main" val="6512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a:t>
            </a:r>
            <a:r>
              <a:rPr lang="en-US" baseline="0" dirty="0" smtClean="0"/>
              <a:t>s to focus on:</a:t>
            </a:r>
          </a:p>
          <a:p>
            <a:endParaRPr lang="en-US" baseline="0" dirty="0" smtClean="0"/>
          </a:p>
          <a:p>
            <a:pPr marL="171450" indent="-171450">
              <a:buFontTx/>
              <a:buChar char="-"/>
            </a:pPr>
            <a:r>
              <a:rPr lang="en-US" baseline="0" dirty="0" smtClean="0"/>
              <a:t>getting the container class from the namespace (same for every container)</a:t>
            </a:r>
          </a:p>
          <a:p>
            <a:pPr marL="171450" indent="-171450">
              <a:buFontTx/>
              <a:buChar char="-"/>
            </a:pPr>
            <a:r>
              <a:rPr lang="en-US" baseline="0" dirty="0" smtClean="0"/>
              <a:t>Extending the container class (same for every container again)</a:t>
            </a:r>
          </a:p>
          <a:p>
            <a:pPr marL="171450" indent="-171450">
              <a:buFontTx/>
              <a:buChar char="-"/>
            </a:pPr>
            <a:r>
              <a:rPr lang="en-US" baseline="0" dirty="0" err="1" smtClean="0"/>
              <a:t>localName</a:t>
            </a:r>
            <a:r>
              <a:rPr lang="en-US" baseline="0" dirty="0" smtClean="0"/>
              <a:t> (needs to be the same as the template name) and </a:t>
            </a:r>
            <a:r>
              <a:rPr lang="en-US" baseline="0" dirty="0" err="1" smtClean="0"/>
              <a:t>namespaceURI</a:t>
            </a:r>
            <a:r>
              <a:rPr lang="en-US" baseline="0" dirty="0" smtClean="0"/>
              <a:t> </a:t>
            </a:r>
          </a:p>
          <a:p>
            <a:pPr marL="0" indent="0">
              <a:buFontTx/>
              <a:buNone/>
            </a:pPr>
            <a:r>
              <a:rPr lang="en-US" baseline="0" dirty="0" err="1" smtClean="0"/>
              <a:t>Container.extend</a:t>
            </a:r>
            <a:r>
              <a:rPr lang="en-US" baseline="0" dirty="0" smtClean="0"/>
              <a:t> gets 3 </a:t>
            </a:r>
            <a:r>
              <a:rPr lang="en-US" baseline="0" dirty="0" err="1" smtClean="0"/>
              <a:t>params</a:t>
            </a:r>
            <a:r>
              <a:rPr lang="en-US" baseline="0" dirty="0" smtClean="0"/>
              <a:t>:</a:t>
            </a:r>
          </a:p>
          <a:p>
            <a:pPr marL="171450" indent="-171450">
              <a:buFontTx/>
              <a:buChar char="-"/>
            </a:pPr>
            <a:r>
              <a:rPr lang="en-US" baseline="0" dirty="0" smtClean="0"/>
              <a:t>function that does the </a:t>
            </a:r>
            <a:r>
              <a:rPr lang="en-US" baseline="0" dirty="0" err="1" smtClean="0"/>
              <a:t>mixin</a:t>
            </a:r>
            <a:endParaRPr lang="en-US" baseline="0" dirty="0" smtClean="0"/>
          </a:p>
          <a:p>
            <a:pPr marL="171450" indent="-171450">
              <a:buFontTx/>
              <a:buChar char="-"/>
            </a:pPr>
            <a:r>
              <a:rPr lang="en-US" baseline="0" dirty="0" smtClean="0"/>
              <a:t>object with properties to override (</a:t>
            </a:r>
            <a:r>
              <a:rPr lang="en-US" baseline="0" dirty="0" err="1" smtClean="0"/>
              <a:t>eg</a:t>
            </a:r>
            <a:r>
              <a:rPr lang="en-US" baseline="0" dirty="0" smtClean="0"/>
              <a:t>. </a:t>
            </a:r>
            <a:r>
              <a:rPr lang="en-US" baseline="0" dirty="0" err="1" smtClean="0"/>
              <a:t>localName</a:t>
            </a:r>
            <a:r>
              <a:rPr lang="en-US" baseline="0" dirty="0" smtClean="0"/>
              <a:t>)</a:t>
            </a:r>
          </a:p>
          <a:p>
            <a:pPr marL="171450" indent="-171450">
              <a:buFontTx/>
              <a:buChar char="-"/>
            </a:pPr>
            <a:r>
              <a:rPr lang="en-US" baseline="0" dirty="0" smtClean="0"/>
              <a:t>object with extra functionality (</a:t>
            </a:r>
            <a:r>
              <a:rPr lang="en-US" baseline="0" dirty="0" err="1" smtClean="0"/>
              <a:t>eg</a:t>
            </a:r>
            <a:r>
              <a:rPr lang="en-US" baseline="0" dirty="0" smtClean="0"/>
              <a:t>. handlers)</a:t>
            </a:r>
          </a:p>
          <a:p>
            <a:pPr marL="171450" indent="-171450">
              <a:buFontTx/>
              <a:buChar char="-"/>
            </a:pPr>
            <a:endParaRPr lang="en-US" baseline="0" dirty="0" smtClean="0"/>
          </a:p>
          <a:p>
            <a:pPr marL="0" indent="0">
              <a:buFontTx/>
              <a:buNone/>
            </a:pPr>
            <a:r>
              <a:rPr lang="en-US" baseline="0" dirty="0" smtClean="0"/>
              <a:t>Mention that a lot of the practices are the same like the </a:t>
            </a:r>
            <a:r>
              <a:rPr lang="en-US" baseline="0" dirty="0" err="1" smtClean="0"/>
              <a:t>wigdet</a:t>
            </a:r>
            <a:r>
              <a:rPr lang="en-US" baseline="0" dirty="0" smtClean="0"/>
              <a:t>… </a:t>
            </a:r>
            <a:r>
              <a:rPr lang="en-US" baseline="0" dirty="0" err="1" smtClean="0"/>
              <a:t>eg</a:t>
            </a:r>
            <a:r>
              <a:rPr lang="en-US" baseline="0" dirty="0" smtClean="0"/>
              <a:t>. how to select elements within the context of the instance</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15</a:t>
            </a:fld>
            <a:endParaRPr lang="en-US"/>
          </a:p>
        </p:txBody>
      </p:sp>
    </p:spTree>
    <p:extLst>
      <p:ext uri="{BB962C8B-B14F-4D97-AF65-F5344CB8AC3E}">
        <p14:creationId xmlns:p14="http://schemas.microsoft.com/office/powerpoint/2010/main" val="4093847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Always remember that</a:t>
            </a:r>
            <a:r>
              <a:rPr lang="en-US" baseline="0" dirty="0" smtClean="0"/>
              <a:t> the paths are relative to </a:t>
            </a:r>
            <a:r>
              <a:rPr lang="en-US" baseline="0" dirty="0" err="1" smtClean="0"/>
              <a:t>config.xml</a:t>
            </a:r>
            <a:r>
              <a:rPr lang="en-US" baseline="0" dirty="0" smtClean="0"/>
              <a:t> </a:t>
            </a:r>
            <a:endParaRPr lang="en-GB"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16</a:t>
            </a:fld>
            <a:endParaRPr lang="en-US"/>
          </a:p>
        </p:txBody>
      </p:sp>
    </p:spTree>
    <p:extLst>
      <p:ext uri="{BB962C8B-B14F-4D97-AF65-F5344CB8AC3E}">
        <p14:creationId xmlns:p14="http://schemas.microsoft.com/office/powerpoint/2010/main" val="1375023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should be quite easy if they finished the previous with success (hardest part with containers is getting started)</a:t>
            </a:r>
          </a:p>
          <a:p>
            <a:endParaRPr lang="en-US" baseline="0" dirty="0" smtClean="0"/>
          </a:p>
          <a:p>
            <a:r>
              <a:rPr lang="en-US" baseline="0" dirty="0" smtClean="0"/>
              <a:t>This doesn’t have much to do with BB Portal, but it will be a good exercise to finish it.</a:t>
            </a:r>
          </a:p>
          <a:p>
            <a:r>
              <a:rPr lang="en-US" baseline="0" dirty="0" smtClean="0"/>
              <a:t>Careful not to write any styles at this point.</a:t>
            </a:r>
          </a:p>
          <a:p>
            <a:r>
              <a:rPr lang="en-US" baseline="0" dirty="0" smtClean="0"/>
              <a:t>Just use the Twitter Bootstrap “hidden” class.</a:t>
            </a:r>
          </a:p>
          <a:p>
            <a:r>
              <a:rPr lang="en-US" baseline="0" dirty="0" smtClean="0"/>
              <a:t>Make sure you follow the general practices from the cookbook</a:t>
            </a:r>
          </a:p>
          <a:p>
            <a:endParaRPr lang="en-US" baseline="0" dirty="0" smtClean="0"/>
          </a:p>
          <a:p>
            <a:r>
              <a:rPr lang="en-US" baseline="0" dirty="0" smtClean="0"/>
              <a:t>TODO - Feedback from Trainees</a:t>
            </a:r>
          </a:p>
          <a:p>
            <a:r>
              <a:rPr lang="en-US" baseline="0" dirty="0" err="1" smtClean="0"/>
              <a:t>Ppl</a:t>
            </a:r>
            <a:r>
              <a:rPr lang="en-US" baseline="0" dirty="0" smtClean="0"/>
              <a:t> need to have more information about what to do in here with.</a:t>
            </a:r>
          </a:p>
        </p:txBody>
      </p:sp>
      <p:sp>
        <p:nvSpPr>
          <p:cNvPr id="4" name="Slide Number Placeholder 3"/>
          <p:cNvSpPr>
            <a:spLocks noGrp="1"/>
          </p:cNvSpPr>
          <p:nvPr>
            <p:ph type="sldNum" sz="quarter" idx="10"/>
          </p:nvPr>
        </p:nvSpPr>
        <p:spPr/>
        <p:txBody>
          <a:bodyPr/>
          <a:lstStyle/>
          <a:p>
            <a:fld id="{961E29FC-A785-1D40-BBA7-278D4149D253}" type="slidenum">
              <a:rPr lang="en-US" smtClean="0"/>
              <a:t>17</a:t>
            </a:fld>
            <a:endParaRPr lang="en-US"/>
          </a:p>
        </p:txBody>
      </p:sp>
    </p:spTree>
    <p:extLst>
      <p:ext uri="{BB962C8B-B14F-4D97-AF65-F5344CB8AC3E}">
        <p14:creationId xmlns:p14="http://schemas.microsoft.com/office/powerpoint/2010/main" val="47235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It’s the same slide as the</a:t>
            </a:r>
            <a:r>
              <a:rPr lang="en-US" i="1" baseline="0" dirty="0" smtClean="0"/>
              <a:t> widget training, same things apply for the containers. Same notes follow: </a:t>
            </a:r>
            <a:endParaRPr lang="en-US" i="1" dirty="0" smtClean="0"/>
          </a:p>
          <a:p>
            <a:endParaRPr lang="en-US" dirty="0" smtClean="0"/>
          </a:p>
          <a:p>
            <a:r>
              <a:rPr lang="en-US" dirty="0" smtClean="0"/>
              <a:t>Before going into</a:t>
            </a:r>
            <a:r>
              <a:rPr lang="en-US" baseline="0" dirty="0" smtClean="0"/>
              <a:t> styling, you need to explain a couple of things:</a:t>
            </a:r>
          </a:p>
          <a:p>
            <a:endParaRPr lang="en-US" baseline="0" dirty="0" smtClean="0"/>
          </a:p>
          <a:p>
            <a:pPr marL="228600" indent="-228600">
              <a:buAutoNum type="arabicParenR"/>
            </a:pPr>
            <a:r>
              <a:rPr lang="en-US" baseline="0" dirty="0" smtClean="0"/>
              <a:t>Backbase Themes</a:t>
            </a:r>
          </a:p>
          <a:p>
            <a:pPr marL="0" indent="0">
              <a:buNone/>
            </a:pPr>
            <a:r>
              <a:rPr lang="en-US" baseline="0" dirty="0" smtClean="0"/>
              <a:t>What the server is, and how our themes are based on Bootstrap/LESS, but they can be built with any other preprocessor or plain CSS</a:t>
            </a:r>
          </a:p>
          <a:p>
            <a:pPr marL="0" indent="0">
              <a:buNone/>
            </a:pPr>
            <a:endParaRPr lang="en-US" baseline="0" dirty="0" smtClean="0"/>
          </a:p>
          <a:p>
            <a:pPr marL="0" indent="0">
              <a:buNone/>
            </a:pPr>
            <a:r>
              <a:rPr lang="en-US" baseline="0" dirty="0" smtClean="0"/>
              <a:t>2) What to put in theme, and what in the widget itself</a:t>
            </a:r>
          </a:p>
          <a:p>
            <a:pPr marL="0" indent="0">
              <a:buNone/>
            </a:pPr>
            <a:r>
              <a:rPr lang="en-US" baseline="0" dirty="0" smtClean="0"/>
              <a:t>Talk about OOCSS, reusable components. </a:t>
            </a:r>
          </a:p>
          <a:p>
            <a:pPr marL="0" indent="0">
              <a:buNone/>
            </a:pPr>
            <a:endParaRPr lang="en-US" baseline="0" dirty="0" smtClean="0"/>
          </a:p>
          <a:p>
            <a:pPr marL="0" indent="0">
              <a:buNone/>
            </a:pPr>
            <a:r>
              <a:rPr lang="en-US" baseline="0" dirty="0" smtClean="0"/>
              <a:t>As a rule of the thumb, any of the following is theme related:</a:t>
            </a:r>
          </a:p>
          <a:p>
            <a:pPr marL="171450" indent="-171450">
              <a:buFont typeface="Arial" panose="020B0604020202020204" pitchFamily="34" charset="0"/>
              <a:buChar char="•"/>
            </a:pPr>
            <a:r>
              <a:rPr lang="en-GB" dirty="0" smtClean="0"/>
              <a:t>typography (font styles on headings and paragraphs, related </a:t>
            </a:r>
            <a:r>
              <a:rPr lang="en-GB" dirty="0" err="1" smtClean="0"/>
              <a:t>colors</a:t>
            </a:r>
            <a:r>
              <a:rPr lang="en-GB" dirty="0" smtClean="0"/>
              <a:t>)</a:t>
            </a:r>
          </a:p>
          <a:p>
            <a:pPr marL="171450" indent="-171450">
              <a:buFont typeface="Arial" panose="020B0604020202020204" pitchFamily="34" charset="0"/>
              <a:buChar char="•"/>
            </a:pPr>
            <a:r>
              <a:rPr lang="en-GB" dirty="0" smtClean="0"/>
              <a:t>form elements (any styles on inputs, dropdowns, checkboxes </a:t>
            </a:r>
            <a:r>
              <a:rPr lang="en-GB" dirty="0" err="1" smtClean="0"/>
              <a:t>etc</a:t>
            </a:r>
            <a:r>
              <a:rPr lang="en-GB" dirty="0" smtClean="0"/>
              <a:t>)</a:t>
            </a:r>
          </a:p>
          <a:p>
            <a:pPr marL="171450" indent="-171450">
              <a:buFont typeface="Arial" panose="020B0604020202020204" pitchFamily="34" charset="0"/>
              <a:buChar char="•"/>
            </a:pPr>
            <a:r>
              <a:rPr lang="en-GB" dirty="0" smtClean="0"/>
              <a:t>links and buttons</a:t>
            </a:r>
          </a:p>
          <a:p>
            <a:pPr marL="171450" indent="-171450">
              <a:buFont typeface="Arial" panose="020B0604020202020204" pitchFamily="34" charset="0"/>
              <a:buChar char="•"/>
            </a:pPr>
            <a:r>
              <a:rPr lang="en-GB" dirty="0" smtClean="0"/>
              <a:t>navigation elements, breadcrumbs</a:t>
            </a:r>
          </a:p>
          <a:p>
            <a:pPr marL="171450" indent="-171450">
              <a:buFont typeface="Arial" panose="020B0604020202020204" pitchFamily="34" charset="0"/>
              <a:buChar char="•"/>
            </a:pPr>
            <a:r>
              <a:rPr lang="en-GB" dirty="0" smtClean="0"/>
              <a:t>grid system</a:t>
            </a:r>
          </a:p>
          <a:p>
            <a:pPr marL="171450" indent="-171450">
              <a:buFont typeface="Arial" panose="020B0604020202020204" pitchFamily="34" charset="0"/>
              <a:buChar char="•"/>
            </a:pPr>
            <a:r>
              <a:rPr lang="en-GB" dirty="0" smtClean="0"/>
              <a:t>specific helper classes (</a:t>
            </a:r>
            <a:r>
              <a:rPr lang="en-GB" dirty="0" err="1" smtClean="0"/>
              <a:t>eg</a:t>
            </a:r>
            <a:r>
              <a:rPr lang="en-GB" dirty="0" smtClean="0"/>
              <a:t>. </a:t>
            </a:r>
            <a:r>
              <a:rPr lang="en-GB" dirty="0" err="1" smtClean="0"/>
              <a:t>clearfix</a:t>
            </a:r>
            <a:r>
              <a:rPr lang="en-GB" dirty="0" smtClean="0"/>
              <a:t>, hidden </a:t>
            </a:r>
            <a:r>
              <a:rPr lang="en-GB" dirty="0" err="1" smtClean="0"/>
              <a:t>etc</a:t>
            </a:r>
            <a:r>
              <a:rPr lang="en-GB" dirty="0" smtClean="0"/>
              <a:t>)</a:t>
            </a:r>
          </a:p>
          <a:p>
            <a:pPr marL="0" indent="0">
              <a:buNone/>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19</a:t>
            </a:fld>
            <a:endParaRPr lang="en-US"/>
          </a:p>
        </p:txBody>
      </p:sp>
    </p:spTree>
    <p:extLst>
      <p:ext uri="{BB962C8B-B14F-4D97-AF65-F5344CB8AC3E}">
        <p14:creationId xmlns:p14="http://schemas.microsoft.com/office/powerpoint/2010/main" val="126289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TAB Container</a:t>
            </a:r>
          </a:p>
          <a:p>
            <a:endParaRPr lang="en-US" baseline="0" dirty="0" smtClean="0"/>
          </a:p>
          <a:p>
            <a:r>
              <a:rPr lang="en-US" baseline="0" dirty="0" smtClean="0"/>
              <a:t>https://</a:t>
            </a:r>
            <a:r>
              <a:rPr lang="en-US" baseline="0" dirty="0" err="1" smtClean="0"/>
              <a:t>my.backbase.com</a:t>
            </a:r>
            <a:r>
              <a:rPr lang="en-US" baseline="0" dirty="0" smtClean="0"/>
              <a:t>/docs/how-to-guides/writing-your-first-container-with-closure#/list</a:t>
            </a:r>
          </a:p>
          <a:p>
            <a:endParaRPr lang="en-US" baseline="0" dirty="0" smtClean="0"/>
          </a:p>
          <a:p>
            <a:r>
              <a:rPr lang="en-US" b="1" baseline="0" dirty="0" smtClean="0"/>
              <a:t>https://</a:t>
            </a:r>
            <a:r>
              <a:rPr lang="en-US" b="1" baseline="0" dirty="0" err="1" smtClean="0"/>
              <a:t>my.backbase.com</a:t>
            </a:r>
            <a:r>
              <a:rPr lang="en-US" b="1" baseline="0" dirty="0" smtClean="0"/>
              <a:t>/docs/how-to-guides/article//writing-your-first-container-with-closure#/list</a:t>
            </a:r>
          </a:p>
          <a:p>
            <a:endParaRPr lang="en-US" baseline="0" dirty="0" smtClean="0"/>
          </a:p>
          <a:p>
            <a:endParaRPr lang="en-US" baseline="0" dirty="0" smtClean="0"/>
          </a:p>
          <a:p>
            <a:r>
              <a:rPr lang="en-US" baseline="0" smtClean="0"/>
              <a:t>Optional 2 ???</a:t>
            </a:r>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21</a:t>
            </a:fld>
            <a:endParaRPr lang="en-US"/>
          </a:p>
        </p:txBody>
      </p:sp>
    </p:spTree>
    <p:extLst>
      <p:ext uri="{BB962C8B-B14F-4D97-AF65-F5344CB8AC3E}">
        <p14:creationId xmlns:p14="http://schemas.microsoft.com/office/powerpoint/2010/main" val="378104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22</a:t>
            </a:fld>
            <a:endParaRPr lang="en-US"/>
          </a:p>
        </p:txBody>
      </p:sp>
    </p:spTree>
    <p:extLst>
      <p:ext uri="{BB962C8B-B14F-4D97-AF65-F5344CB8AC3E}">
        <p14:creationId xmlns:p14="http://schemas.microsoft.com/office/powerpoint/2010/main" val="1018301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23</a:t>
            </a:fld>
            <a:endParaRPr lang="en-US"/>
          </a:p>
        </p:txBody>
      </p:sp>
    </p:spTree>
    <p:extLst>
      <p:ext uri="{BB962C8B-B14F-4D97-AF65-F5344CB8AC3E}">
        <p14:creationId xmlns:p14="http://schemas.microsoft.com/office/powerpoint/2010/main" val="170868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24</a:t>
            </a:fld>
            <a:endParaRPr lang="en-US"/>
          </a:p>
        </p:txBody>
      </p:sp>
    </p:spTree>
    <p:extLst>
      <p:ext uri="{BB962C8B-B14F-4D97-AF65-F5344CB8AC3E}">
        <p14:creationId xmlns:p14="http://schemas.microsoft.com/office/powerpoint/2010/main" val="409384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this</a:t>
            </a:r>
            <a:r>
              <a:rPr lang="en-US" baseline="0" dirty="0" smtClean="0"/>
              <a:t> module, the trainee should be able to understand what a container is, and be able to develop his own container, add functionality, style it, import and use it in the portal manager.</a:t>
            </a:r>
          </a:p>
        </p:txBody>
      </p:sp>
      <p:sp>
        <p:nvSpPr>
          <p:cNvPr id="4" name="Slide Number Placeholder 3"/>
          <p:cNvSpPr>
            <a:spLocks noGrp="1"/>
          </p:cNvSpPr>
          <p:nvPr>
            <p:ph type="sldNum" sz="quarter" idx="10"/>
          </p:nvPr>
        </p:nvSpPr>
        <p:spPr/>
        <p:txBody>
          <a:bodyPr/>
          <a:lstStyle/>
          <a:p>
            <a:fld id="{961E29FC-A785-1D40-BBA7-278D4149D253}" type="slidenum">
              <a:rPr lang="en-US" smtClean="0"/>
              <a:t>3</a:t>
            </a:fld>
            <a:endParaRPr lang="en-US"/>
          </a:p>
        </p:txBody>
      </p:sp>
    </p:spTree>
    <p:extLst>
      <p:ext uri="{BB962C8B-B14F-4D97-AF65-F5344CB8AC3E}">
        <p14:creationId xmlns:p14="http://schemas.microsoft.com/office/powerpoint/2010/main" val="2308425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25</a:t>
            </a:fld>
            <a:endParaRPr lang="en-US"/>
          </a:p>
        </p:txBody>
      </p:sp>
    </p:spTree>
    <p:extLst>
      <p:ext uri="{BB962C8B-B14F-4D97-AF65-F5344CB8AC3E}">
        <p14:creationId xmlns:p14="http://schemas.microsoft.com/office/powerpoint/2010/main" val="378104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26</a:t>
            </a:fld>
            <a:endParaRPr lang="en-US"/>
          </a:p>
        </p:txBody>
      </p:sp>
    </p:spTree>
    <p:extLst>
      <p:ext uri="{BB962C8B-B14F-4D97-AF65-F5344CB8AC3E}">
        <p14:creationId xmlns:p14="http://schemas.microsoft.com/office/powerpoint/2010/main" val="207656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developing a container, trainees need to understand</a:t>
            </a:r>
            <a:r>
              <a:rPr lang="en-US" baseline="0" dirty="0" smtClean="0"/>
              <a:t> what a container is and remove any confusion with things like templates etc.</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4</a:t>
            </a:fld>
            <a:endParaRPr lang="en-US"/>
          </a:p>
        </p:txBody>
      </p:sp>
    </p:spTree>
    <p:extLst>
      <p:ext uri="{BB962C8B-B14F-4D97-AF65-F5344CB8AC3E}">
        <p14:creationId xmlns:p14="http://schemas.microsoft.com/office/powerpoint/2010/main" val="219353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terms that are</a:t>
            </a:r>
            <a:r>
              <a:rPr lang="en-US" baseline="0" dirty="0" smtClean="0"/>
              <a:t> somehow related with each other and you need to define what each one is, before going further.</a:t>
            </a:r>
          </a:p>
          <a:p>
            <a:endParaRPr lang="en-US" baseline="0" dirty="0" smtClean="0"/>
          </a:p>
          <a:p>
            <a:pPr marL="228600" indent="-228600">
              <a:buAutoNum type="arabicParenR"/>
            </a:pPr>
            <a:r>
              <a:rPr lang="en-US" baseline="0" dirty="0" smtClean="0"/>
              <a:t>Containers (umbrella term*) are Backbase items, much like widgets. They are used to implement the UI logic of your application. Examples of UI logic include: tabs, accordion, modals, grid/columns. Examples for the containers include: Tab Container, Columns Container.</a:t>
            </a:r>
          </a:p>
          <a:p>
            <a:pPr marL="228600" indent="-228600">
              <a:buAutoNum type="arabicParenR"/>
            </a:pPr>
            <a:r>
              <a:rPr lang="en-US" baseline="0" dirty="0" smtClean="0"/>
              <a:t>Layouts is just a label for a specific subset of the containers. Those that are used to layout your webpage. Example of containers that belong to that category are Columns Container, Page Layout Container</a:t>
            </a:r>
          </a:p>
          <a:p>
            <a:pPr marL="228600" indent="-228600">
              <a:buAutoNum type="arabicParenR"/>
            </a:pPr>
            <a:r>
              <a:rPr lang="en-US" baseline="0" dirty="0" smtClean="0"/>
              <a:t>Template can refer to 2 things:</a:t>
            </a:r>
          </a:p>
          <a:p>
            <a:pPr marL="0" indent="0">
              <a:buNone/>
            </a:pPr>
            <a:endParaRPr lang="en-US" baseline="0" dirty="0" smtClean="0"/>
          </a:p>
          <a:p>
            <a:pPr marL="228600" indent="-228600">
              <a:buAutoNum type="alphaLcParenR"/>
            </a:pPr>
            <a:r>
              <a:rPr lang="en-US" baseline="0" dirty="0" smtClean="0"/>
              <a:t>The physical file that is used to render a container</a:t>
            </a:r>
          </a:p>
          <a:p>
            <a:pPr marL="228600" indent="-228600">
              <a:buAutoNum type="alphaLcParenR"/>
            </a:pPr>
            <a:r>
              <a:rPr lang="en-US" baseline="0" dirty="0" smtClean="0"/>
              <a:t>The entry in the portal model, pointing to that file</a:t>
            </a:r>
          </a:p>
          <a:p>
            <a:pPr marL="0" indent="0">
              <a:buNone/>
            </a:pPr>
            <a:endParaRPr lang="en-US" dirty="0" smtClean="0"/>
          </a:p>
          <a:p>
            <a:pPr marL="0" indent="0">
              <a:buNone/>
            </a:pPr>
            <a:endParaRPr lang="en-US" dirty="0" smtClean="0"/>
          </a:p>
          <a:p>
            <a:pPr marL="0" indent="0">
              <a:buNone/>
            </a:pPr>
            <a:r>
              <a:rPr lang="en-US" dirty="0" smtClean="0"/>
              <a:t>*umbrella term,</a:t>
            </a:r>
            <a:r>
              <a:rPr lang="en-US" baseline="0" dirty="0" smtClean="0"/>
              <a:t> because usually when people refer to a container they mean both the template and the catalog item. And containers include layouts as well</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5</a:t>
            </a:fld>
            <a:endParaRPr lang="en-US"/>
          </a:p>
        </p:txBody>
      </p:sp>
    </p:spTree>
    <p:extLst>
      <p:ext uri="{BB962C8B-B14F-4D97-AF65-F5344CB8AC3E}">
        <p14:creationId xmlns:p14="http://schemas.microsoft.com/office/powerpoint/2010/main" val="100099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slide to explain 2 concepts:</a:t>
            </a:r>
          </a:p>
          <a:p>
            <a:endParaRPr lang="en-US" baseline="0" dirty="0" smtClean="0"/>
          </a:p>
          <a:p>
            <a:pPr marL="228600" indent="-228600">
              <a:buAutoNum type="alphaLcParenR"/>
            </a:pPr>
            <a:r>
              <a:rPr lang="en-US" baseline="0" dirty="0" smtClean="0"/>
              <a:t>How the area / order properties work</a:t>
            </a:r>
          </a:p>
          <a:p>
            <a:pPr marL="228600" indent="-228600">
              <a:buAutoNum type="alphaLcParenR"/>
            </a:pPr>
            <a:r>
              <a:rPr lang="en-US" baseline="0" dirty="0" smtClean="0"/>
              <a:t>How containers are </a:t>
            </a:r>
            <a:r>
              <a:rPr lang="en-US" baseline="0" dirty="0" err="1" smtClean="0"/>
              <a:t>nestable</a:t>
            </a:r>
            <a:r>
              <a:rPr lang="en-US" baseline="0" dirty="0" smtClean="0"/>
              <a:t>, and how widget are only “leaves” in the tree</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t>6</a:t>
            </a:fld>
            <a:endParaRPr lang="en-US"/>
          </a:p>
        </p:txBody>
      </p:sp>
    </p:spTree>
    <p:extLst>
      <p:ext uri="{BB962C8B-B14F-4D97-AF65-F5344CB8AC3E}">
        <p14:creationId xmlns:p14="http://schemas.microsoft.com/office/powerpoint/2010/main" val="359259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Template is abstract object in the portal model pointing its resources (template files). We</a:t>
            </a:r>
            <a:r>
              <a:rPr lang="en-US" baseline="0" dirty="0" smtClean="0"/>
              <a:t> use Google Closure .soy files  </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a:t>
            </a:fld>
            <a:endParaRPr lang="en-US"/>
          </a:p>
        </p:txBody>
      </p:sp>
    </p:spTree>
    <p:extLst>
      <p:ext uri="{BB962C8B-B14F-4D97-AF65-F5344CB8AC3E}">
        <p14:creationId xmlns:p14="http://schemas.microsoft.com/office/powerpoint/2010/main" val="82800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8</a:t>
            </a:fld>
            <a:endParaRPr lang="en-US"/>
          </a:p>
        </p:txBody>
      </p:sp>
    </p:spTree>
    <p:extLst>
      <p:ext uri="{BB962C8B-B14F-4D97-AF65-F5344CB8AC3E}">
        <p14:creationId xmlns:p14="http://schemas.microsoft.com/office/powerpoint/2010/main" val="81630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define a container you need 2 things:</a:t>
            </a:r>
          </a:p>
          <a:p>
            <a:endParaRPr lang="en-US" baseline="0" dirty="0" smtClean="0"/>
          </a:p>
          <a:p>
            <a:pPr marL="228600" indent="-228600">
              <a:buAutoNum type="arabicParenR"/>
            </a:pPr>
            <a:r>
              <a:rPr lang="en-US" baseline="0" dirty="0" smtClean="0"/>
              <a:t>Google closure template (soy file). This will be what is rendered for the container. This is your markup</a:t>
            </a:r>
          </a:p>
          <a:p>
            <a:pPr marL="228600" indent="-228600">
              <a:buAutoNum type="arabicParenR"/>
            </a:pPr>
            <a:r>
              <a:rPr lang="en-US" baseline="0" dirty="0" smtClean="0"/>
              <a:t>config.xml We need a way to define resource that are included with the container (</a:t>
            </a:r>
            <a:r>
              <a:rPr lang="en-US" baseline="0" dirty="0" err="1" smtClean="0"/>
              <a:t>ie</a:t>
            </a:r>
            <a:r>
              <a:rPr lang="en-US" baseline="0" dirty="0" smtClean="0"/>
              <a:t>. scripts + styles). Since we can’t put &lt;link&gt; and &lt;script&gt; in the soy template, we have config.xml to define our resources. You can rename it, but we use “</a:t>
            </a:r>
            <a:r>
              <a:rPr lang="en-US" baseline="0" dirty="0" err="1" smtClean="0"/>
              <a:t>config</a:t>
            </a:r>
            <a:r>
              <a:rPr lang="en-US" baseline="0" dirty="0" smtClean="0"/>
              <a:t>” by convention</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t>10</a:t>
            </a:fld>
            <a:endParaRPr lang="en-US"/>
          </a:p>
        </p:txBody>
      </p:sp>
    </p:spTree>
    <p:extLst>
      <p:ext uri="{BB962C8B-B14F-4D97-AF65-F5344CB8AC3E}">
        <p14:creationId xmlns:p14="http://schemas.microsoft.com/office/powerpoint/2010/main" val="96245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everyone</a:t>
            </a:r>
            <a:r>
              <a:rPr lang="en-US" baseline="0" dirty="0" smtClean="0"/>
              <a:t> knows what the accordion UI element is</a:t>
            </a:r>
            <a:endParaRPr lang="en-US" dirty="0" smtClean="0"/>
          </a:p>
          <a:p>
            <a:endParaRPr lang="en-US" dirty="0" smtClean="0"/>
          </a:p>
          <a:p>
            <a:r>
              <a:rPr lang="en-US" dirty="0" smtClean="0"/>
              <a:t>Things to explain</a:t>
            </a:r>
            <a:r>
              <a:rPr lang="en-US" baseline="0" dirty="0" smtClean="0"/>
              <a:t> here:</a:t>
            </a:r>
          </a:p>
          <a:p>
            <a:r>
              <a:rPr lang="en-US" baseline="0" dirty="0" smtClean="0"/>
              <a:t>{namespace </a:t>
            </a:r>
            <a:r>
              <a:rPr kumimoji="0" lang="en-GB" sz="12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templates_templateContainerTrainingAccordion</a:t>
            </a:r>
            <a:r>
              <a:rPr lang="en-US" baseline="0" dirty="0" smtClean="0"/>
              <a:t>} the dots and dashes get replaced by underscores by the bb cli.</a:t>
            </a:r>
          </a:p>
          <a:p>
            <a:endParaRPr lang="en-US" baseline="0" dirty="0" smtClean="0"/>
          </a:p>
          <a:p>
            <a:r>
              <a:rPr lang="en-US" baseline="0" dirty="0" smtClean="0"/>
              <a:t>{template .</a:t>
            </a:r>
            <a:r>
              <a:rPr kumimoji="0" lang="en-GB" sz="12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2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templateContainerTrainingAccordion</a:t>
            </a:r>
            <a:r>
              <a:rPr lang="en-US" baseline="0" dirty="0" smtClean="0"/>
              <a:t>} -&gt; it’s the name of the template you define in the portal model</a:t>
            </a:r>
          </a:p>
          <a:p>
            <a:r>
              <a:rPr lang="en-GB" sz="1200" dirty="0" smtClean="0">
                <a:solidFill>
                  <a:srgbClr val="AA5500"/>
                </a:solidFill>
                <a:latin typeface="Consolas" panose="020B0609020204030204" pitchFamily="49" charset="0"/>
                <a:ea typeface="Times New Roman"/>
                <a:cs typeface="Consolas" panose="020B0609020204030204" pitchFamily="49" charset="0"/>
              </a:rPr>
              <a:t>.</a:t>
            </a:r>
            <a:r>
              <a:rPr lang="en-GB" sz="1200" dirty="0" err="1" smtClean="0">
                <a:solidFill>
                  <a:srgbClr val="AA5500"/>
                </a:solidFill>
                <a:latin typeface="Consolas" panose="020B0609020204030204" pitchFamily="49" charset="0"/>
                <a:ea typeface="Times New Roman"/>
                <a:cs typeface="Consolas" panose="020B0609020204030204" pitchFamily="49" charset="0"/>
              </a:rPr>
              <a:t>bp</a:t>
            </a:r>
            <a:r>
              <a:rPr lang="en-GB" sz="1200" dirty="0" smtClean="0">
                <a:solidFill>
                  <a:srgbClr val="AA5500"/>
                </a:solidFill>
                <a:latin typeface="Consolas" panose="020B0609020204030204" pitchFamily="49" charset="0"/>
                <a:ea typeface="Times New Roman"/>
                <a:cs typeface="Consolas" panose="020B0609020204030204" pitchFamily="49" charset="0"/>
              </a:rPr>
              <a:t>-container -&gt; needed for the portal to render</a:t>
            </a:r>
            <a:r>
              <a:rPr lang="en-GB" sz="1200" baseline="0" dirty="0" smtClean="0">
                <a:solidFill>
                  <a:srgbClr val="AA5500"/>
                </a:solidFill>
                <a:latin typeface="Consolas" panose="020B0609020204030204" pitchFamily="49" charset="0"/>
                <a:ea typeface="Times New Roman"/>
                <a:cs typeface="Consolas" panose="020B0609020204030204" pitchFamily="49" charset="0"/>
              </a:rPr>
              <a:t> this properly</a:t>
            </a:r>
          </a:p>
          <a:p>
            <a:r>
              <a:rPr lang="en-US" dirty="0" smtClean="0"/>
              <a:t>.</a:t>
            </a:r>
            <a:r>
              <a:rPr lang="en-GB" sz="1200" dirty="0" smtClean="0">
                <a:solidFill>
                  <a:srgbClr val="AA5500"/>
                </a:solidFill>
                <a:latin typeface="Consolas" panose="020B0609020204030204" pitchFamily="49" charset="0"/>
                <a:ea typeface="Times New Roman"/>
                <a:cs typeface="Consolas" panose="020B0609020204030204" pitchFamily="49" charset="0"/>
              </a:rPr>
              <a:t> </a:t>
            </a:r>
            <a:r>
              <a:rPr lang="en-GB" sz="1200" dirty="0" err="1" smtClean="0">
                <a:solidFill>
                  <a:srgbClr val="AA5500"/>
                </a:solidFill>
                <a:latin typeface="Consolas" panose="020B0609020204030204" pitchFamily="49" charset="0"/>
                <a:ea typeface="Times New Roman"/>
                <a:cs typeface="Consolas" panose="020B0609020204030204" pitchFamily="49" charset="0"/>
              </a:rPr>
              <a:t>bp-ui-dragRoot</a:t>
            </a:r>
            <a:r>
              <a:rPr lang="en-GB" sz="1200" dirty="0" smtClean="0">
                <a:solidFill>
                  <a:srgbClr val="AA5500"/>
                </a:solidFill>
                <a:latin typeface="Consolas" panose="020B0609020204030204" pitchFamily="49" charset="0"/>
                <a:ea typeface="Times New Roman"/>
                <a:cs typeface="Consolas" panose="020B0609020204030204" pitchFamily="49" charset="0"/>
              </a:rPr>
              <a:t> -&gt; to allow dragging</a:t>
            </a:r>
            <a:r>
              <a:rPr lang="en-GB" sz="1200" baseline="0" dirty="0" smtClean="0">
                <a:solidFill>
                  <a:srgbClr val="AA5500"/>
                </a:solidFill>
                <a:latin typeface="Consolas" panose="020B0609020204030204" pitchFamily="49" charset="0"/>
                <a:ea typeface="Times New Roman"/>
                <a:cs typeface="Consolas" panose="020B0609020204030204" pitchFamily="49" charset="0"/>
              </a:rPr>
              <a:t> of the container itself</a:t>
            </a:r>
          </a:p>
          <a:p>
            <a:r>
              <a:rPr lang="en-GB" sz="1200" dirty="0" smtClean="0">
                <a:solidFill>
                  <a:srgbClr val="1E90FF"/>
                </a:solidFill>
                <a:latin typeface="Consolas" panose="020B0609020204030204" pitchFamily="49" charset="0"/>
                <a:ea typeface="Times New Roman"/>
                <a:cs typeface="Consolas" panose="020B0609020204030204" pitchFamily="49" charset="0"/>
              </a:rPr>
              <a:t>data-</a:t>
            </a:r>
            <a:r>
              <a:rPr lang="en-GB" sz="1200" dirty="0" err="1" smtClean="0">
                <a:solidFill>
                  <a:srgbClr val="1E90FF"/>
                </a:solidFill>
                <a:latin typeface="Consolas" panose="020B0609020204030204" pitchFamily="49" charset="0"/>
                <a:ea typeface="Times New Roman"/>
                <a:cs typeface="Consolas" panose="020B0609020204030204" pitchFamily="49" charset="0"/>
              </a:rPr>
              <a:t>pid</a:t>
            </a:r>
            <a:r>
              <a:rPr lang="en-GB" sz="1200" dirty="0" smtClean="0">
                <a:solidFill>
                  <a:srgbClr val="1E90FF"/>
                </a:solidFill>
                <a:latin typeface="Consolas" panose="020B0609020204030204" pitchFamily="49" charset="0"/>
                <a:ea typeface="Times New Roman"/>
                <a:cs typeface="Consolas" panose="020B0609020204030204" pitchFamily="49" charset="0"/>
              </a:rPr>
              <a:t>=</a:t>
            </a:r>
            <a:r>
              <a:rPr lang="en-GB" sz="1200" dirty="0" smtClean="0">
                <a:solidFill>
                  <a:srgbClr val="AA5500"/>
                </a:solidFill>
                <a:latin typeface="Consolas" panose="020B0609020204030204" pitchFamily="49" charset="0"/>
                <a:ea typeface="Times New Roman"/>
                <a:cs typeface="Consolas" panose="020B0609020204030204" pitchFamily="49" charset="0"/>
              </a:rPr>
              <a:t>"{$item.name}"</a:t>
            </a:r>
            <a:r>
              <a:rPr lang="en-GB" sz="1200" dirty="0" smtClean="0">
                <a:latin typeface="Consolas" panose="020B0609020204030204" pitchFamily="49" charset="0"/>
                <a:ea typeface="Times New Roman"/>
                <a:cs typeface="Consolas" panose="020B0609020204030204" pitchFamily="49" charset="0"/>
              </a:rPr>
              <a:t>  -&gt; again needed</a:t>
            </a:r>
            <a:r>
              <a:rPr lang="en-GB" sz="1200" baseline="0" dirty="0" smtClean="0">
                <a:latin typeface="Consolas" panose="020B0609020204030204" pitchFamily="49" charset="0"/>
                <a:ea typeface="Times New Roman"/>
                <a:cs typeface="Consolas" panose="020B0609020204030204" pitchFamily="49" charset="0"/>
              </a:rPr>
              <a:t> for the portal to render this properly (no need to say more in the scope of this training)</a:t>
            </a:r>
          </a:p>
          <a:p>
            <a:r>
              <a:rPr lang="en-US" dirty="0" smtClean="0"/>
              <a:t>.accordion--area -&gt; --area suffix is needed,</a:t>
            </a:r>
            <a:r>
              <a:rPr lang="en-US" baseline="0" dirty="0" smtClean="0"/>
              <a:t> but you can attach it to any class… </a:t>
            </a:r>
            <a:r>
              <a:rPr lang="en-US" baseline="0" dirty="0" err="1" smtClean="0"/>
              <a:t>eg</a:t>
            </a:r>
            <a:r>
              <a:rPr lang="en-US" baseline="0" dirty="0" smtClean="0"/>
              <a:t>. anything--area</a:t>
            </a:r>
          </a:p>
          <a:p>
            <a:endParaRPr lang="en-US" dirty="0" smtClean="0"/>
          </a:p>
          <a:p>
            <a:r>
              <a:rPr lang="en-US" dirty="0" smtClean="0"/>
              <a:t>Explain what happens in the loop a bit</a:t>
            </a:r>
          </a:p>
          <a:p>
            <a:endParaRPr lang="en-US" dirty="0" smtClean="0"/>
          </a:p>
          <a:p>
            <a:r>
              <a:rPr lang="en-US" b="1" dirty="0" smtClean="0"/>
              <a:t>CAREFULL</a:t>
            </a:r>
          </a:p>
          <a:p>
            <a:r>
              <a:rPr lang="en-US" b="0" dirty="0" smtClean="0"/>
              <a:t>google</a:t>
            </a:r>
            <a:r>
              <a:rPr lang="en-US" b="0" baseline="0" dirty="0" smtClean="0"/>
              <a:t> closure compiler is grumpy when it comes to whitespaces. An extra space in the beginning of some lines can break rendering. Explain to trainees (explain that is the compiler restriction, not the portal)</a:t>
            </a:r>
            <a:endParaRPr lang="en-GB" b="0" dirty="0"/>
          </a:p>
        </p:txBody>
      </p:sp>
      <p:sp>
        <p:nvSpPr>
          <p:cNvPr id="4" name="Slide Number Placeholder 3"/>
          <p:cNvSpPr>
            <a:spLocks noGrp="1"/>
          </p:cNvSpPr>
          <p:nvPr>
            <p:ph type="sldNum" sz="quarter" idx="10"/>
          </p:nvPr>
        </p:nvSpPr>
        <p:spPr/>
        <p:txBody>
          <a:bodyPr/>
          <a:lstStyle/>
          <a:p>
            <a:fld id="{961E29FC-A785-1D40-BBA7-278D4149D253}" type="slidenum">
              <a:rPr lang="en-US" smtClean="0"/>
              <a:t>11</a:t>
            </a:fld>
            <a:endParaRPr lang="en-US"/>
          </a:p>
        </p:txBody>
      </p:sp>
    </p:spTree>
    <p:extLst>
      <p:ext uri="{BB962C8B-B14F-4D97-AF65-F5344CB8AC3E}">
        <p14:creationId xmlns:p14="http://schemas.microsoft.com/office/powerpoint/2010/main" val="371806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http://www.backbase.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384" y="2708553"/>
            <a:ext cx="4649738" cy="406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2819202"/>
            <a:ext cx="4558109" cy="398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9599" y="2819202"/>
            <a:ext cx="4558109" cy="398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3728" y="1737520"/>
            <a:ext cx="5143067" cy="449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118364276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getbootstrap.com/javascript/#collap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Focus Area: Front-end</a:t>
            </a:r>
          </a:p>
          <a:p>
            <a:endParaRPr lang="en-GB" dirty="0"/>
          </a:p>
        </p:txBody>
      </p:sp>
      <p:sp>
        <p:nvSpPr>
          <p:cNvPr id="4" name="Text Placeholder 3"/>
          <p:cNvSpPr>
            <a:spLocks noGrp="1"/>
          </p:cNvSpPr>
          <p:nvPr>
            <p:ph type="body" sz="quarter" idx="10"/>
          </p:nvPr>
        </p:nvSpPr>
        <p:spPr/>
        <p:txBody>
          <a:bodyPr/>
          <a:lstStyle/>
          <a:p>
            <a:r>
              <a:rPr lang="en-US" dirty="0"/>
              <a:t>Container Development</a:t>
            </a:r>
          </a:p>
        </p:txBody>
      </p:sp>
    </p:spTree>
    <p:extLst>
      <p:ext uri="{BB962C8B-B14F-4D97-AF65-F5344CB8AC3E}">
        <p14:creationId xmlns:p14="http://schemas.microsoft.com/office/powerpoint/2010/main"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Definition</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5591737" y="2643467"/>
            <a:ext cx="1915191" cy="1915191"/>
          </a:xfrm>
          <a:prstGeom prst="rect">
            <a:avLst/>
          </a:prstGeom>
        </p:spPr>
      </p:pic>
      <p:grpSp>
        <p:nvGrpSpPr>
          <p:cNvPr id="7" name="Group 6"/>
          <p:cNvGrpSpPr/>
          <p:nvPr/>
        </p:nvGrpSpPr>
        <p:grpSpPr>
          <a:xfrm>
            <a:off x="1800611" y="2636912"/>
            <a:ext cx="1921746" cy="2244667"/>
            <a:chOff x="3311845" y="776515"/>
            <a:chExt cx="1011436" cy="1181393"/>
          </a:xfrm>
        </p:grpSpPr>
        <p:sp>
          <p:nvSpPr>
            <p:cNvPr id="8" name="TextBox 7"/>
            <p:cNvSpPr txBox="1"/>
            <p:nvPr/>
          </p:nvSpPr>
          <p:spPr>
            <a:xfrm>
              <a:off x="3401545" y="1763524"/>
              <a:ext cx="832036" cy="194384"/>
            </a:xfrm>
            <a:prstGeom prst="rect">
              <a:avLst/>
            </a:prstGeom>
            <a:noFill/>
          </p:spPr>
          <p:txBody>
            <a:bodyPr wrap="none" rtlCol="0">
              <a:spAutoFit/>
            </a:bodyPr>
            <a:lstStyle/>
            <a:p>
              <a:pPr algn="ctr"/>
              <a:r>
                <a:rPr lang="en-US" dirty="0" smtClean="0">
                  <a:latin typeface="Roboto Light"/>
                  <a:cs typeface="Roboto Light"/>
                </a:rPr>
                <a:t>Soy Template</a:t>
              </a:r>
            </a:p>
          </p:txBody>
        </p:sp>
        <p:pic>
          <p:nvPicPr>
            <p:cNvPr id="9" name="Picture 8"/>
            <p:cNvPicPr>
              <a:picLocks noChangeAspect="1"/>
            </p:cNvPicPr>
            <p:nvPr/>
          </p:nvPicPr>
          <p:blipFill>
            <a:blip r:embed="rId4"/>
            <a:stretch>
              <a:fillRect/>
            </a:stretch>
          </p:blipFill>
          <p:spPr>
            <a:xfrm>
              <a:off x="3311845" y="776515"/>
              <a:ext cx="1011436" cy="1011436"/>
            </a:xfrm>
            <a:prstGeom prst="rect">
              <a:avLst/>
            </a:prstGeom>
          </p:spPr>
        </p:pic>
      </p:grpSp>
      <p:sp>
        <p:nvSpPr>
          <p:cNvPr id="11" name="TextBox 10"/>
          <p:cNvSpPr txBox="1"/>
          <p:nvPr/>
        </p:nvSpPr>
        <p:spPr>
          <a:xfrm>
            <a:off x="5928009" y="4456874"/>
            <a:ext cx="1242648" cy="369332"/>
          </a:xfrm>
          <a:prstGeom prst="rect">
            <a:avLst/>
          </a:prstGeom>
          <a:noFill/>
        </p:spPr>
        <p:txBody>
          <a:bodyPr wrap="none" rtlCol="0">
            <a:spAutoFit/>
          </a:bodyPr>
          <a:lstStyle/>
          <a:p>
            <a:pPr algn="ctr"/>
            <a:r>
              <a:rPr lang="en-US" dirty="0" err="1" smtClean="0">
                <a:latin typeface="Roboto Light"/>
                <a:cs typeface="Roboto Light"/>
              </a:rPr>
              <a:t>config.xml</a:t>
            </a:r>
            <a:endParaRPr lang="en-US" dirty="0" smtClean="0">
              <a:latin typeface="Roboto Light"/>
              <a:cs typeface="Roboto Light"/>
            </a:endParaRPr>
          </a:p>
        </p:txBody>
      </p:sp>
      <p:pic>
        <p:nvPicPr>
          <p:cNvPr id="12" name="Picture 11"/>
          <p:cNvPicPr>
            <a:picLocks noChangeAspect="1"/>
          </p:cNvPicPr>
          <p:nvPr/>
        </p:nvPicPr>
        <p:blipFill>
          <a:blip r:embed="rId5"/>
          <a:stretch>
            <a:fillRect/>
          </a:stretch>
        </p:blipFill>
        <p:spPr>
          <a:xfrm>
            <a:off x="4283968" y="3205978"/>
            <a:ext cx="792811" cy="790168"/>
          </a:xfrm>
          <a:prstGeom prst="rect">
            <a:avLst/>
          </a:prstGeom>
        </p:spPr>
      </p:pic>
    </p:spTree>
    <p:extLst>
      <p:ext uri="{BB962C8B-B14F-4D97-AF65-F5344CB8AC3E}">
        <p14:creationId xmlns:p14="http://schemas.microsoft.com/office/powerpoint/2010/main" val="2275065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Definition – SOY Template</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314771"/>
              </p:ext>
            </p:extLst>
          </p:nvPr>
        </p:nvGraphicFramePr>
        <p:xfrm>
          <a:off x="755576" y="1484340"/>
          <a:ext cx="7632848" cy="4536948"/>
        </p:xfrm>
        <a:graphic>
          <a:graphicData uri="http://schemas.openxmlformats.org/drawingml/2006/table">
            <a:tbl>
              <a:tblPr firstRow="1" bandRow="1">
                <a:tableStyleId>{5C22544A-7EE6-4342-B048-85BDC9FD1C3A}</a:tableStyleId>
              </a:tblPr>
              <a:tblGrid>
                <a:gridCol w="7632848"/>
              </a:tblGrid>
              <a:tr h="4055878">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{namespace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templates_templateContainerTrainingAccordion</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Accordion Container</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param</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item Item in context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{template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templateContainerTrainingAccordion</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  &lt;div</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data-</a:t>
                      </a:r>
                      <a:r>
                        <a:rPr kumimoji="0" lang="en-GB" sz="1400" b="0"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pid</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item.name</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class=</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bp</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-container </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bp-ui-dragRoot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class=</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"accordion--area </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bp</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-area"</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foreach</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$child in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item.children</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{if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parseInt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child.preferences.area.value</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 0}</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{include($child)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noAutoescape</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{/if}</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2B2623"/>
                          </a:solidFill>
                          <a:effectLst/>
                          <a:uLnTx/>
                          <a:uFillTx/>
                          <a:latin typeface="Courier New" charset="0"/>
                          <a:ea typeface="Courier New" charset="0"/>
                          <a:cs typeface="Courier New" charset="0"/>
                        </a:rPr>
                        <a:t>foreach</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&lt;/div&gt;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  &lt;/div&gt;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{/template}</a:t>
                      </a:r>
                    </a:p>
                    <a:p>
                      <a:endParaRPr lang="en-US" dirty="0">
                        <a:latin typeface="Courier New" charset="0"/>
                        <a:ea typeface="Courier New" charset="0"/>
                        <a:cs typeface="Courier New"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1076265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a:t>
            </a:r>
            <a:r>
              <a:rPr lang="en-US" dirty="0"/>
              <a:t>Definition – Resources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22193368"/>
              </p:ext>
            </p:extLst>
          </p:nvPr>
        </p:nvGraphicFramePr>
        <p:xfrm>
          <a:off x="1524000" y="2420888"/>
          <a:ext cx="6096000" cy="2574036"/>
        </p:xfrm>
        <a:graphic>
          <a:graphicData uri="http://schemas.openxmlformats.org/drawingml/2006/table">
            <a:tbl>
              <a:tblPr firstRow="1" bandRow="1">
                <a:tableStyleId>{5C22544A-7EE6-4342-B048-85BDC9FD1C3A}</a:tableStyleId>
              </a:tblPr>
              <a:tblGrid>
                <a:gridCol w="6096000"/>
              </a:tblGrid>
              <a:tr h="370840">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4C8317"/>
                          </a:solidFill>
                          <a:effectLst/>
                          <a:uLnTx/>
                          <a:uFillTx/>
                          <a:latin typeface="Courier New" charset="0"/>
                          <a:ea typeface="Courier New" charset="0"/>
                          <a:cs typeface="Courier New" charset="0"/>
                        </a:rPr>
                        <a:t>&lt;?xml version="1.0" encoding="UTF-8"?&gt;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&lt;w3c:widget</a:t>
                      </a: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xmlns:w3c=</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"http://www.w3.org/TR/widgets"</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xmlns:bb</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"http://</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www.backbase.com</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/ns/widgets"</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0"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xmlns</a:t>
                      </a:r>
                      <a:r>
                        <a:rPr kumimoji="0" lang="en-GB" sz="1400" b="0"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"http://www.w3.org/1999/</a:t>
                      </a:r>
                      <a:r>
                        <a:rPr kumimoji="0" lang="en-GB" sz="1400" b="0" i="0" u="none" strike="noStrike" kern="1200" cap="none" spc="0" normalizeH="0" baseline="0" noProof="0" dirty="0" err="1" smtClean="0">
                          <a:ln>
                            <a:noFill/>
                          </a:ln>
                          <a:solidFill>
                            <a:srgbClr val="AA5500"/>
                          </a:solidFill>
                          <a:effectLst/>
                          <a:uLnTx/>
                          <a:uFillTx/>
                          <a:latin typeface="Courier New" charset="0"/>
                          <a:ea typeface="Courier New" charset="0"/>
                          <a:cs typeface="Courier New" charset="0"/>
                        </a:rPr>
                        <a:t>xhtml</a:t>
                      </a:r>
                      <a:r>
                        <a:rPr kumimoji="0" lang="en-GB" sz="1400" b="0" i="0" u="none" strike="noStrike" kern="1200" cap="none" spc="0" normalizeH="0" baseline="0" noProof="0" dirty="0" smtClean="0">
                          <a:ln>
                            <a:noFill/>
                          </a:ln>
                          <a:solidFill>
                            <a:srgbClr val="AA5500"/>
                          </a:solidFill>
                          <a:effectLst/>
                          <a:uLnTx/>
                          <a:uFillTx/>
                          <a:latin typeface="Courier New" charset="0"/>
                          <a:ea typeface="Courier New" charset="0"/>
                          <a:cs typeface="Courier New" charset="0"/>
                        </a:rPr>
                        <a:t>"</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a:t>
                      </a:r>
                      <a:r>
                        <a:rPr kumimoji="0" lang="en-GB" sz="1400" b="1"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bb:resources</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endPar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rPr>
                        <a:t>  </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a:t>
                      </a:r>
                      <a:r>
                        <a:rPr kumimoji="0" lang="en-GB" sz="1400" b="1" i="0" u="none" strike="noStrike" kern="1200" cap="none" spc="0" normalizeH="0" baseline="0" noProof="0" dirty="0" err="1" smtClean="0">
                          <a:ln>
                            <a:noFill/>
                          </a:ln>
                          <a:solidFill>
                            <a:srgbClr val="1E90FF"/>
                          </a:solidFill>
                          <a:effectLst/>
                          <a:uLnTx/>
                          <a:uFillTx/>
                          <a:latin typeface="Courier New" charset="0"/>
                          <a:ea typeface="Courier New" charset="0"/>
                          <a:cs typeface="Courier New" charset="0"/>
                        </a:rPr>
                        <a:t>bb:resources</a:t>
                      </a: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GB" sz="1400" b="1" i="0" u="none" strike="noStrike" kern="1200" cap="none" spc="0" normalizeH="0" baseline="0" noProof="0" dirty="0" smtClean="0">
                          <a:ln>
                            <a:noFill/>
                          </a:ln>
                          <a:solidFill>
                            <a:srgbClr val="1E90FF"/>
                          </a:solidFill>
                          <a:effectLst/>
                          <a:uLnTx/>
                          <a:uFillTx/>
                          <a:latin typeface="Courier New" charset="0"/>
                          <a:ea typeface="Courier New" charset="0"/>
                          <a:cs typeface="Courier New" charset="0"/>
                        </a:rPr>
                        <a:t>&lt;/w3c:widget&gt;</a:t>
                      </a:r>
                      <a:endParaRPr kumimoji="0" lang="en-GB" sz="1400" b="0" i="0" u="none" strike="noStrike" kern="1200" cap="none" spc="0" normalizeH="0" baseline="0" noProof="0" dirty="0" smtClean="0">
                        <a:ln>
                          <a:noFill/>
                        </a:ln>
                        <a:solidFill>
                          <a:srgbClr val="2B2623"/>
                        </a:solidFill>
                        <a:effectLst/>
                        <a:uLnTx/>
                        <a:uFillTx/>
                        <a:latin typeface="Courier New" charset="0"/>
                        <a:ea typeface="Courier New" charset="0"/>
                        <a:cs typeface="Courier New" charset="0"/>
                      </a:endParaRPr>
                    </a:p>
                    <a:p>
                      <a:endParaRPr lang="en-US" dirty="0">
                        <a:latin typeface="Courier New" charset="0"/>
                        <a:ea typeface="Courier New" charset="0"/>
                        <a:cs typeface="Courier New"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1179266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13</a:t>
            </a:fld>
            <a:endParaRPr lang="en-US" dirty="0"/>
          </a:p>
        </p:txBody>
      </p:sp>
      <p:sp>
        <p:nvSpPr>
          <p:cNvPr id="3" name="Text Placeholder 2"/>
          <p:cNvSpPr>
            <a:spLocks noGrp="1"/>
          </p:cNvSpPr>
          <p:nvPr>
            <p:ph type="body" sz="quarter" idx="11"/>
          </p:nvPr>
        </p:nvSpPr>
        <p:spPr/>
        <p:txBody>
          <a:bodyPr/>
          <a:lstStyle/>
          <a:p>
            <a:r>
              <a:rPr lang="en-US" dirty="0"/>
              <a:t>Container </a:t>
            </a:r>
            <a:r>
              <a:rPr lang="en-US" dirty="0" smtClean="0"/>
              <a:t>Functionality</a:t>
            </a:r>
            <a:endParaRPr lang="en-GB" dirty="0"/>
          </a:p>
        </p:txBody>
      </p:sp>
      <p:sp>
        <p:nvSpPr>
          <p:cNvPr id="4" name="Text Placeholder 3"/>
          <p:cNvSpPr>
            <a:spLocks noGrp="1"/>
          </p:cNvSpPr>
          <p:nvPr>
            <p:ph type="body" sz="quarter" idx="12"/>
          </p:nvPr>
        </p:nvSpPr>
        <p:spPr/>
        <p:txBody>
          <a:bodyPr/>
          <a:lstStyle/>
          <a:p>
            <a:r>
              <a:rPr lang="en-US" dirty="0"/>
              <a:t>Container Development</a:t>
            </a:r>
          </a:p>
        </p:txBody>
      </p:sp>
    </p:spTree>
    <p:extLst>
      <p:ext uri="{BB962C8B-B14F-4D97-AF65-F5344CB8AC3E}">
        <p14:creationId xmlns:p14="http://schemas.microsoft.com/office/powerpoint/2010/main" val="3711669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Oval 82"/>
          <p:cNvSpPr/>
          <p:nvPr/>
        </p:nvSpPr>
        <p:spPr bwMode="auto">
          <a:xfrm>
            <a:off x="430361" y="4472972"/>
            <a:ext cx="1882722" cy="1882722"/>
          </a:xfrm>
          <a:prstGeom prst="ellipse">
            <a:avLst/>
          </a:prstGeom>
          <a:solidFill>
            <a:schemeClr val="accent6">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 name="Text Placeholder 1"/>
          <p:cNvSpPr>
            <a:spLocks noGrp="1"/>
          </p:cNvSpPr>
          <p:nvPr>
            <p:ph type="body" sz="quarter" idx="13"/>
          </p:nvPr>
        </p:nvSpPr>
        <p:spPr/>
        <p:txBody>
          <a:bodyPr/>
          <a:lstStyle/>
          <a:p>
            <a:r>
              <a:rPr lang="en-US" dirty="0" smtClean="0"/>
              <a:t>Container Functionality</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14</a:t>
            </a:fld>
            <a:endParaRPr lang="en-US" dirty="0"/>
          </a:p>
        </p:txBody>
      </p:sp>
      <p:grpSp>
        <p:nvGrpSpPr>
          <p:cNvPr id="12" name="Group 11"/>
          <p:cNvGrpSpPr/>
          <p:nvPr/>
        </p:nvGrpSpPr>
        <p:grpSpPr>
          <a:xfrm>
            <a:off x="2175366" y="1067953"/>
            <a:ext cx="1580882" cy="1356341"/>
            <a:chOff x="3027122" y="776515"/>
            <a:chExt cx="1580882" cy="1356341"/>
          </a:xfrm>
        </p:grpSpPr>
        <p:sp>
          <p:nvSpPr>
            <p:cNvPr id="8" name="TextBox 7"/>
            <p:cNvSpPr txBox="1"/>
            <p:nvPr/>
          </p:nvSpPr>
          <p:spPr>
            <a:xfrm>
              <a:off x="3027122" y="1763524"/>
              <a:ext cx="1580882" cy="369332"/>
            </a:xfrm>
            <a:prstGeom prst="rect">
              <a:avLst/>
            </a:prstGeom>
            <a:noFill/>
          </p:spPr>
          <p:txBody>
            <a:bodyPr wrap="none" rtlCol="0">
              <a:spAutoFit/>
            </a:bodyPr>
            <a:lstStyle/>
            <a:p>
              <a:r>
                <a:rPr lang="en-US" smtClean="0">
                  <a:latin typeface="Roboto Light"/>
                  <a:cs typeface="Roboto Light"/>
                </a:rPr>
                <a:t>Soy Template</a:t>
              </a:r>
              <a:endParaRPr lang="en-US" dirty="0" smtClean="0">
                <a:latin typeface="Roboto Light"/>
                <a:cs typeface="Roboto Light"/>
              </a:endParaRPr>
            </a:p>
          </p:txBody>
        </p:sp>
        <p:pic>
          <p:nvPicPr>
            <p:cNvPr id="10" name="Picture 9"/>
            <p:cNvPicPr>
              <a:picLocks noChangeAspect="1"/>
            </p:cNvPicPr>
            <p:nvPr/>
          </p:nvPicPr>
          <p:blipFill>
            <a:blip r:embed="rId3"/>
            <a:stretch>
              <a:fillRect/>
            </a:stretch>
          </p:blipFill>
          <p:spPr>
            <a:xfrm>
              <a:off x="3311845" y="776515"/>
              <a:ext cx="1011436" cy="1011436"/>
            </a:xfrm>
            <a:prstGeom prst="rect">
              <a:avLst/>
            </a:prstGeom>
          </p:spPr>
        </p:pic>
      </p:grpSp>
      <p:grpSp>
        <p:nvGrpSpPr>
          <p:cNvPr id="24" name="Group 23"/>
          <p:cNvGrpSpPr/>
          <p:nvPr/>
        </p:nvGrpSpPr>
        <p:grpSpPr>
          <a:xfrm>
            <a:off x="4196413" y="2815418"/>
            <a:ext cx="1189646" cy="1189646"/>
            <a:chOff x="1420224" y="2119678"/>
            <a:chExt cx="1711615" cy="1711615"/>
          </a:xfrm>
        </p:grpSpPr>
        <p:sp>
          <p:nvSpPr>
            <p:cNvPr id="18" name="Oval 17"/>
            <p:cNvSpPr/>
            <p:nvPr/>
          </p:nvSpPr>
          <p:spPr bwMode="auto">
            <a:xfrm>
              <a:off x="1420224" y="2119678"/>
              <a:ext cx="1711615" cy="1711615"/>
            </a:xfrm>
            <a:prstGeom prst="ellipse">
              <a:avLst/>
            </a:prstGeom>
            <a:solidFill>
              <a:schemeClr val="accent4">
                <a:lumMod val="75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19" name="Group 18"/>
            <p:cNvGrpSpPr/>
            <p:nvPr/>
          </p:nvGrpSpPr>
          <p:grpSpPr>
            <a:xfrm>
              <a:off x="1613029" y="2425312"/>
              <a:ext cx="1033564" cy="1008013"/>
              <a:chOff x="1475656" y="2276872"/>
              <a:chExt cx="1033564" cy="1008013"/>
            </a:xfrm>
          </p:grpSpPr>
          <p:pic>
            <p:nvPicPr>
              <p:cNvPr id="13" name="Picture 12"/>
              <p:cNvPicPr>
                <a:picLocks noChangeAspect="1"/>
              </p:cNvPicPr>
              <p:nvPr/>
            </p:nvPicPr>
            <p:blipFill>
              <a:blip r:embed="rId4"/>
              <a:stretch>
                <a:fillRect/>
              </a:stretch>
            </p:blipFill>
            <p:spPr>
              <a:xfrm rot="5400000" flipH="1">
                <a:off x="1809851" y="2276872"/>
                <a:ext cx="699369" cy="699369"/>
              </a:xfrm>
              <a:prstGeom prst="rect">
                <a:avLst/>
              </a:prstGeom>
            </p:spPr>
          </p:pic>
          <p:sp>
            <p:nvSpPr>
              <p:cNvPr id="15" name="TextBox 14"/>
              <p:cNvSpPr txBox="1"/>
              <p:nvPr/>
            </p:nvSpPr>
            <p:spPr>
              <a:xfrm>
                <a:off x="1475656" y="3007886"/>
                <a:ext cx="944487" cy="276999"/>
              </a:xfrm>
              <a:prstGeom prst="rect">
                <a:avLst/>
              </a:prstGeom>
              <a:noFill/>
            </p:spPr>
            <p:txBody>
              <a:bodyPr wrap="none" rtlCol="0">
                <a:spAutoFit/>
              </a:bodyPr>
              <a:lstStyle/>
              <a:p>
                <a:r>
                  <a:rPr lang="en-US" sz="1200" dirty="0" smtClean="0">
                    <a:solidFill>
                      <a:schemeClr val="bg1"/>
                    </a:solidFill>
                    <a:latin typeface="Roboto Light"/>
                    <a:cs typeface="Roboto Light"/>
                  </a:rPr>
                  <a:t>Server Side</a:t>
                </a:r>
              </a:p>
            </p:txBody>
          </p:sp>
        </p:grpSp>
      </p:grpSp>
      <p:grpSp>
        <p:nvGrpSpPr>
          <p:cNvPr id="26" name="Group 25"/>
          <p:cNvGrpSpPr/>
          <p:nvPr/>
        </p:nvGrpSpPr>
        <p:grpSpPr>
          <a:xfrm>
            <a:off x="5826225" y="2793906"/>
            <a:ext cx="1211158" cy="1211158"/>
            <a:chOff x="1420224" y="2119678"/>
            <a:chExt cx="1711615" cy="1711615"/>
          </a:xfrm>
        </p:grpSpPr>
        <p:sp>
          <p:nvSpPr>
            <p:cNvPr id="27" name="Oval 26"/>
            <p:cNvSpPr/>
            <p:nvPr/>
          </p:nvSpPr>
          <p:spPr bwMode="auto">
            <a:xfrm>
              <a:off x="1420224" y="2119678"/>
              <a:ext cx="1711615" cy="1711615"/>
            </a:xfrm>
            <a:prstGeom prst="ellipse">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28" name="Group 27"/>
            <p:cNvGrpSpPr/>
            <p:nvPr/>
          </p:nvGrpSpPr>
          <p:grpSpPr>
            <a:xfrm>
              <a:off x="1613029" y="2425312"/>
              <a:ext cx="1012686" cy="1008013"/>
              <a:chOff x="1475656" y="2276872"/>
              <a:chExt cx="1012686" cy="1008013"/>
            </a:xfrm>
          </p:grpSpPr>
          <p:pic>
            <p:nvPicPr>
              <p:cNvPr id="29" name="Picture 28"/>
              <p:cNvPicPr>
                <a:picLocks noChangeAspect="1"/>
              </p:cNvPicPr>
              <p:nvPr/>
            </p:nvPicPr>
            <p:blipFill>
              <a:blip r:embed="rId4">
                <a:duotone>
                  <a:prstClr val="black"/>
                  <a:schemeClr val="accent2">
                    <a:tint val="45000"/>
                    <a:satMod val="400000"/>
                  </a:schemeClr>
                </a:duotone>
              </a:blip>
              <a:stretch>
                <a:fillRect/>
              </a:stretch>
            </p:blipFill>
            <p:spPr>
              <a:xfrm rot="5400000" flipH="1">
                <a:off x="1788974" y="2276872"/>
                <a:ext cx="699368" cy="699368"/>
              </a:xfrm>
              <a:prstGeom prst="rect">
                <a:avLst/>
              </a:prstGeom>
            </p:spPr>
          </p:pic>
          <p:sp>
            <p:nvSpPr>
              <p:cNvPr id="30" name="TextBox 29"/>
              <p:cNvSpPr txBox="1"/>
              <p:nvPr/>
            </p:nvSpPr>
            <p:spPr>
              <a:xfrm>
                <a:off x="1475656" y="3007886"/>
                <a:ext cx="898003" cy="276999"/>
              </a:xfrm>
              <a:prstGeom prst="rect">
                <a:avLst/>
              </a:prstGeom>
              <a:noFill/>
            </p:spPr>
            <p:txBody>
              <a:bodyPr wrap="none" rtlCol="0">
                <a:spAutoFit/>
              </a:bodyPr>
              <a:lstStyle/>
              <a:p>
                <a:r>
                  <a:rPr lang="en-US" sz="1200" dirty="0" smtClean="0">
                    <a:latin typeface="Roboto Light"/>
                    <a:cs typeface="Roboto Light"/>
                  </a:rPr>
                  <a:t>Client Side</a:t>
                </a:r>
              </a:p>
            </p:txBody>
          </p:sp>
        </p:grpSp>
      </p:grpSp>
      <p:grpSp>
        <p:nvGrpSpPr>
          <p:cNvPr id="37" name="Group 36"/>
          <p:cNvGrpSpPr/>
          <p:nvPr/>
        </p:nvGrpSpPr>
        <p:grpSpPr>
          <a:xfrm>
            <a:off x="5887198" y="1031584"/>
            <a:ext cx="1084174" cy="1084174"/>
            <a:chOff x="6012160" y="1459873"/>
            <a:chExt cx="1452070" cy="1452070"/>
          </a:xfrm>
        </p:grpSpPr>
        <p:sp>
          <p:nvSpPr>
            <p:cNvPr id="35" name="Oval 34"/>
            <p:cNvSpPr/>
            <p:nvPr/>
          </p:nvSpPr>
          <p:spPr bwMode="auto">
            <a:xfrm>
              <a:off x="6012160" y="1459873"/>
              <a:ext cx="1452070" cy="145207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36" name="Group 35"/>
            <p:cNvGrpSpPr/>
            <p:nvPr/>
          </p:nvGrpSpPr>
          <p:grpSpPr>
            <a:xfrm>
              <a:off x="6201029" y="1598939"/>
              <a:ext cx="1144756" cy="1274012"/>
              <a:chOff x="6321508" y="1628800"/>
              <a:chExt cx="1144756" cy="1274012"/>
            </a:xfrm>
          </p:grpSpPr>
          <p:pic>
            <p:nvPicPr>
              <p:cNvPr id="32" name="Picture 31"/>
              <p:cNvPicPr>
                <a:picLocks noChangeAspect="1"/>
              </p:cNvPicPr>
              <p:nvPr/>
            </p:nvPicPr>
            <p:blipFill>
              <a:blip r:embed="rId5"/>
              <a:stretch>
                <a:fillRect/>
              </a:stretch>
            </p:blipFill>
            <p:spPr>
              <a:xfrm>
                <a:off x="6481743" y="1628800"/>
                <a:ext cx="753862" cy="753862"/>
              </a:xfrm>
              <a:prstGeom prst="rect">
                <a:avLst/>
              </a:prstGeom>
            </p:spPr>
          </p:pic>
          <p:sp>
            <p:nvSpPr>
              <p:cNvPr id="33" name="TextBox 32"/>
              <p:cNvSpPr txBox="1"/>
              <p:nvPr/>
            </p:nvSpPr>
            <p:spPr>
              <a:xfrm>
                <a:off x="6321508" y="2408154"/>
                <a:ext cx="1144756" cy="494658"/>
              </a:xfrm>
              <a:prstGeom prst="rect">
                <a:avLst/>
              </a:prstGeom>
              <a:noFill/>
            </p:spPr>
            <p:txBody>
              <a:bodyPr wrap="none" rtlCol="0">
                <a:spAutoFit/>
              </a:bodyPr>
              <a:lstStyle/>
              <a:p>
                <a:r>
                  <a:rPr lang="en-US" sz="900" dirty="0" smtClean="0">
                    <a:latin typeface="Roboto Light"/>
                    <a:cs typeface="Roboto Light"/>
                  </a:rPr>
                  <a:t>Pre-compiled</a:t>
                </a:r>
              </a:p>
              <a:p>
                <a:pPr algn="ctr"/>
                <a:r>
                  <a:rPr lang="en-US" sz="900" dirty="0" smtClean="0">
                    <a:latin typeface="Roboto Light"/>
                    <a:cs typeface="Roboto Light"/>
                  </a:rPr>
                  <a:t>Template</a:t>
                </a:r>
              </a:p>
            </p:txBody>
          </p:sp>
        </p:grpSp>
      </p:grpSp>
      <p:pic>
        <p:nvPicPr>
          <p:cNvPr id="38" name="Picture 37"/>
          <p:cNvPicPr>
            <a:picLocks noChangeAspect="1"/>
          </p:cNvPicPr>
          <p:nvPr/>
        </p:nvPicPr>
        <p:blipFill>
          <a:blip r:embed="rId6"/>
          <a:stretch>
            <a:fillRect/>
          </a:stretch>
        </p:blipFill>
        <p:spPr>
          <a:xfrm>
            <a:off x="4497784" y="1280219"/>
            <a:ext cx="586904" cy="586904"/>
          </a:xfrm>
          <a:prstGeom prst="rect">
            <a:avLst/>
          </a:prstGeom>
        </p:spPr>
      </p:pic>
      <p:cxnSp>
        <p:nvCxnSpPr>
          <p:cNvPr id="40" name="Straight Arrow Connector 39"/>
          <p:cNvCxnSpPr>
            <a:stCxn id="10" idx="3"/>
            <a:endCxn id="38" idx="1"/>
          </p:cNvCxnSpPr>
          <p:nvPr/>
        </p:nvCxnSpPr>
        <p:spPr>
          <a:xfrm>
            <a:off x="3471525" y="1573671"/>
            <a:ext cx="1026259"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8" idx="3"/>
            <a:endCxn id="35" idx="2"/>
          </p:cNvCxnSpPr>
          <p:nvPr/>
        </p:nvCxnSpPr>
        <p:spPr>
          <a:xfrm>
            <a:off x="5084688" y="1573671"/>
            <a:ext cx="802510"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2"/>
            <a:endCxn id="18" idx="0"/>
          </p:cNvCxnSpPr>
          <p:nvPr/>
        </p:nvCxnSpPr>
        <p:spPr>
          <a:xfrm>
            <a:off x="4791236" y="1867123"/>
            <a:ext cx="0" cy="948295"/>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5" idx="4"/>
            <a:endCxn id="27" idx="0"/>
          </p:cNvCxnSpPr>
          <p:nvPr/>
        </p:nvCxnSpPr>
        <p:spPr>
          <a:xfrm>
            <a:off x="6429285" y="2115758"/>
            <a:ext cx="2519" cy="678148"/>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rot="16200000">
            <a:off x="4225459" y="2203461"/>
            <a:ext cx="883575" cy="276999"/>
          </a:xfrm>
          <a:prstGeom prst="rect">
            <a:avLst/>
          </a:prstGeom>
          <a:noFill/>
        </p:spPr>
        <p:txBody>
          <a:bodyPr wrap="none" rtlCol="0">
            <a:spAutoFit/>
          </a:bodyPr>
          <a:lstStyle/>
          <a:p>
            <a:r>
              <a:rPr lang="en-US" sz="1200" dirty="0" err="1">
                <a:latin typeface="Roboto Light"/>
                <a:cs typeface="Roboto Light"/>
              </a:rPr>
              <a:t>c</a:t>
            </a:r>
            <a:r>
              <a:rPr lang="en-US" sz="1200" dirty="0" err="1" smtClean="0">
                <a:latin typeface="Roboto Light"/>
                <a:cs typeface="Roboto Light"/>
              </a:rPr>
              <a:t>sr</a:t>
            </a:r>
            <a:r>
              <a:rPr lang="en-US" sz="1200" dirty="0" smtClean="0">
                <a:latin typeface="Roboto Light"/>
                <a:cs typeface="Roboto Light"/>
              </a:rPr>
              <a:t> = false</a:t>
            </a:r>
          </a:p>
        </p:txBody>
      </p:sp>
      <p:sp>
        <p:nvSpPr>
          <p:cNvPr id="48" name="TextBox 47"/>
          <p:cNvSpPr txBox="1"/>
          <p:nvPr/>
        </p:nvSpPr>
        <p:spPr>
          <a:xfrm rot="16200000">
            <a:off x="5792950" y="2328595"/>
            <a:ext cx="824265" cy="276999"/>
          </a:xfrm>
          <a:prstGeom prst="rect">
            <a:avLst/>
          </a:prstGeom>
          <a:noFill/>
        </p:spPr>
        <p:txBody>
          <a:bodyPr wrap="none" rtlCol="0">
            <a:spAutoFit/>
          </a:bodyPr>
          <a:lstStyle/>
          <a:p>
            <a:r>
              <a:rPr lang="en-US" sz="1200" dirty="0" err="1">
                <a:latin typeface="Roboto Light"/>
                <a:cs typeface="Roboto Light"/>
              </a:rPr>
              <a:t>c</a:t>
            </a:r>
            <a:r>
              <a:rPr lang="en-US" sz="1200" dirty="0" err="1" smtClean="0">
                <a:latin typeface="Roboto Light"/>
                <a:cs typeface="Roboto Light"/>
              </a:rPr>
              <a:t>sr</a:t>
            </a:r>
            <a:r>
              <a:rPr lang="en-US" sz="1200" dirty="0" smtClean="0">
                <a:latin typeface="Roboto Light"/>
                <a:cs typeface="Roboto Light"/>
              </a:rPr>
              <a:t> = true</a:t>
            </a:r>
          </a:p>
        </p:txBody>
      </p:sp>
      <p:graphicFrame>
        <p:nvGraphicFramePr>
          <p:cNvPr id="49" name="Table 48"/>
          <p:cNvGraphicFramePr>
            <a:graphicFrameLocks noGrp="1"/>
          </p:cNvGraphicFramePr>
          <p:nvPr>
            <p:extLst>
              <p:ext uri="{D42A27DB-BD31-4B8C-83A1-F6EECF244321}">
                <p14:modId xmlns:p14="http://schemas.microsoft.com/office/powerpoint/2010/main" val="667702941"/>
              </p:ext>
            </p:extLst>
          </p:nvPr>
        </p:nvGraphicFramePr>
        <p:xfrm>
          <a:off x="3756248" y="4247481"/>
          <a:ext cx="3768080" cy="370840"/>
        </p:xfrm>
        <a:graphic>
          <a:graphicData uri="http://schemas.openxmlformats.org/drawingml/2006/table">
            <a:tbl>
              <a:tblPr firstRow="1" bandRow="1">
                <a:tableStyleId>{5C22544A-7EE6-4342-B048-85BDC9FD1C3A}</a:tableStyleId>
              </a:tblPr>
              <a:tblGrid>
                <a:gridCol w="3768080"/>
              </a:tblGrid>
              <a:tr h="370840">
                <a:tc>
                  <a:txBody>
                    <a:bodyPr/>
                    <a:lstStyle/>
                    <a:p>
                      <a:pPr algn="ctr"/>
                      <a:r>
                        <a:rPr lang="en-US" dirty="0" smtClean="0">
                          <a:latin typeface="Roboto Thin" charset="0"/>
                          <a:ea typeface="Roboto Thin" charset="0"/>
                          <a:cs typeface="Roboto Thin" charset="0"/>
                        </a:rPr>
                        <a:t>JAVASCRIPT IS</a:t>
                      </a:r>
                      <a:r>
                        <a:rPr lang="en-US" baseline="0" dirty="0" smtClean="0">
                          <a:latin typeface="Roboto Thin" charset="0"/>
                          <a:ea typeface="Roboto Thin" charset="0"/>
                          <a:cs typeface="Roboto Thin" charset="0"/>
                        </a:rPr>
                        <a:t> LOADED</a:t>
                      </a:r>
                      <a:endParaRPr lang="en-US" dirty="0">
                        <a:latin typeface="Roboto Thin" charset="0"/>
                        <a:ea typeface="Roboto Thin" charset="0"/>
                        <a:cs typeface="Roboto Thin" charset="0"/>
                      </a:endParaRPr>
                    </a:p>
                  </a:txBody>
                  <a:tcPr/>
                </a:tc>
              </a:tr>
            </a:tbl>
          </a:graphicData>
        </a:graphic>
      </p:graphicFrame>
      <p:cxnSp>
        <p:nvCxnSpPr>
          <p:cNvPr id="51" name="Straight Arrow Connector 50"/>
          <p:cNvCxnSpPr>
            <a:stCxn id="18" idx="4"/>
          </p:cNvCxnSpPr>
          <p:nvPr/>
        </p:nvCxnSpPr>
        <p:spPr>
          <a:xfrm>
            <a:off x="4791236" y="4005064"/>
            <a:ext cx="0" cy="242417"/>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7" idx="4"/>
          </p:cNvCxnSpPr>
          <p:nvPr/>
        </p:nvCxnSpPr>
        <p:spPr>
          <a:xfrm flipH="1">
            <a:off x="6429285" y="4005064"/>
            <a:ext cx="2519" cy="242417"/>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7"/>
          <a:stretch>
            <a:fillRect/>
          </a:stretch>
        </p:blipFill>
        <p:spPr>
          <a:xfrm>
            <a:off x="4484486" y="4625923"/>
            <a:ext cx="649638" cy="469629"/>
          </a:xfrm>
          <a:prstGeom prst="rect">
            <a:avLst/>
          </a:prstGeom>
        </p:spPr>
      </p:pic>
      <p:pic>
        <p:nvPicPr>
          <p:cNvPr id="56" name="Picture 55"/>
          <p:cNvPicPr>
            <a:picLocks noChangeAspect="1"/>
          </p:cNvPicPr>
          <p:nvPr/>
        </p:nvPicPr>
        <p:blipFill>
          <a:blip r:embed="rId8"/>
          <a:stretch>
            <a:fillRect/>
          </a:stretch>
        </p:blipFill>
        <p:spPr>
          <a:xfrm>
            <a:off x="870125" y="4761004"/>
            <a:ext cx="987591" cy="987591"/>
          </a:xfrm>
          <a:prstGeom prst="rect">
            <a:avLst/>
          </a:prstGeom>
        </p:spPr>
      </p:pic>
      <p:sp>
        <p:nvSpPr>
          <p:cNvPr id="57" name="TextBox 56"/>
          <p:cNvSpPr txBox="1"/>
          <p:nvPr/>
        </p:nvSpPr>
        <p:spPr>
          <a:xfrm>
            <a:off x="749336" y="5699155"/>
            <a:ext cx="1212190" cy="461665"/>
          </a:xfrm>
          <a:prstGeom prst="rect">
            <a:avLst/>
          </a:prstGeom>
          <a:noFill/>
        </p:spPr>
        <p:txBody>
          <a:bodyPr wrap="none" rtlCol="0">
            <a:spAutoFit/>
          </a:bodyPr>
          <a:lstStyle/>
          <a:p>
            <a:pPr algn="ctr"/>
            <a:r>
              <a:rPr lang="en-US" sz="1200" dirty="0" smtClean="0">
                <a:latin typeface="Roboto Light"/>
                <a:cs typeface="Roboto Light"/>
              </a:rPr>
              <a:t>Base Container</a:t>
            </a:r>
          </a:p>
          <a:p>
            <a:pPr algn="ctr"/>
            <a:r>
              <a:rPr lang="en-US" sz="1200" dirty="0" smtClean="0">
                <a:latin typeface="Roboto Light"/>
                <a:cs typeface="Roboto Light"/>
              </a:rPr>
              <a:t>Object</a:t>
            </a:r>
          </a:p>
        </p:txBody>
      </p:sp>
      <p:sp>
        <p:nvSpPr>
          <p:cNvPr id="58" name="TextBox 57"/>
          <p:cNvSpPr txBox="1"/>
          <p:nvPr/>
        </p:nvSpPr>
        <p:spPr>
          <a:xfrm>
            <a:off x="5203036" y="5858688"/>
            <a:ext cx="2032929" cy="369332"/>
          </a:xfrm>
          <a:prstGeom prst="rect">
            <a:avLst/>
          </a:prstGeom>
          <a:noFill/>
        </p:spPr>
        <p:txBody>
          <a:bodyPr wrap="none" rtlCol="0">
            <a:spAutoFit/>
          </a:bodyPr>
          <a:lstStyle/>
          <a:p>
            <a:r>
              <a:rPr lang="en-US" b="1" dirty="0" err="1">
                <a:latin typeface="Roboto Thin" charset="0"/>
                <a:ea typeface="Roboto Thin" charset="0"/>
                <a:cs typeface="Roboto Thin" charset="0"/>
              </a:rPr>
              <a:t>DOMNodeInserted</a:t>
            </a:r>
            <a:endParaRPr lang="en-US" dirty="0" smtClean="0">
              <a:latin typeface="Roboto Thin" charset="0"/>
              <a:ea typeface="Roboto Thin" charset="0"/>
              <a:cs typeface="Roboto Thin" charset="0"/>
            </a:endParaRPr>
          </a:p>
        </p:txBody>
      </p:sp>
      <p:sp>
        <p:nvSpPr>
          <p:cNvPr id="59" name="TextBox 58"/>
          <p:cNvSpPr txBox="1"/>
          <p:nvPr/>
        </p:nvSpPr>
        <p:spPr>
          <a:xfrm>
            <a:off x="5203036" y="5464483"/>
            <a:ext cx="2175596" cy="369332"/>
          </a:xfrm>
          <a:prstGeom prst="rect">
            <a:avLst/>
          </a:prstGeom>
          <a:noFill/>
        </p:spPr>
        <p:txBody>
          <a:bodyPr wrap="none" rtlCol="0">
            <a:spAutoFit/>
          </a:bodyPr>
          <a:lstStyle/>
          <a:p>
            <a:r>
              <a:rPr lang="en-US" b="1" dirty="0" err="1">
                <a:latin typeface="Roboto Thin" charset="0"/>
                <a:ea typeface="Roboto Thin" charset="0"/>
                <a:cs typeface="Roboto Thin" charset="0"/>
              </a:rPr>
              <a:t>DOMNodeRemoved</a:t>
            </a:r>
            <a:endParaRPr lang="en-US" dirty="0" smtClean="0">
              <a:latin typeface="Roboto Thin" charset="0"/>
              <a:ea typeface="Roboto Thin" charset="0"/>
              <a:cs typeface="Roboto Thin" charset="0"/>
            </a:endParaRPr>
          </a:p>
        </p:txBody>
      </p:sp>
      <p:sp>
        <p:nvSpPr>
          <p:cNvPr id="60" name="TextBox 59"/>
          <p:cNvSpPr txBox="1"/>
          <p:nvPr/>
        </p:nvSpPr>
        <p:spPr>
          <a:xfrm>
            <a:off x="5203036" y="4676071"/>
            <a:ext cx="1313180" cy="369332"/>
          </a:xfrm>
          <a:prstGeom prst="rect">
            <a:avLst/>
          </a:prstGeom>
          <a:noFill/>
        </p:spPr>
        <p:txBody>
          <a:bodyPr wrap="none" rtlCol="0">
            <a:spAutoFit/>
          </a:bodyPr>
          <a:lstStyle/>
          <a:p>
            <a:r>
              <a:rPr lang="en-US" b="1" dirty="0" err="1" smtClean="0">
                <a:latin typeface="Roboto Thin" charset="0"/>
                <a:ea typeface="Roboto Thin" charset="0"/>
                <a:cs typeface="Roboto Thin" charset="0"/>
              </a:rPr>
              <a:t>DOMReady</a:t>
            </a:r>
            <a:endParaRPr lang="en-US" dirty="0" smtClean="0">
              <a:latin typeface="Roboto Thin" charset="0"/>
              <a:ea typeface="Roboto Thin" charset="0"/>
              <a:cs typeface="Roboto Thin" charset="0"/>
            </a:endParaRPr>
          </a:p>
        </p:txBody>
      </p:sp>
      <p:sp>
        <p:nvSpPr>
          <p:cNvPr id="61" name="TextBox 60"/>
          <p:cNvSpPr txBox="1"/>
          <p:nvPr/>
        </p:nvSpPr>
        <p:spPr>
          <a:xfrm>
            <a:off x="5203036" y="5070277"/>
            <a:ext cx="1978427" cy="369332"/>
          </a:xfrm>
          <a:prstGeom prst="rect">
            <a:avLst/>
          </a:prstGeom>
          <a:noFill/>
        </p:spPr>
        <p:txBody>
          <a:bodyPr wrap="none" rtlCol="0">
            <a:spAutoFit/>
          </a:bodyPr>
          <a:lstStyle/>
          <a:p>
            <a:r>
              <a:rPr lang="en-US" b="1" dirty="0" err="1" smtClean="0">
                <a:latin typeface="Roboto Thin" charset="0"/>
                <a:ea typeface="Roboto Thin" charset="0"/>
                <a:cs typeface="Roboto Thin" charset="0"/>
              </a:rPr>
              <a:t>preferencesSaved</a:t>
            </a:r>
            <a:endParaRPr lang="en-US" dirty="0" smtClean="0">
              <a:latin typeface="Roboto Thin" charset="0"/>
              <a:ea typeface="Roboto Thin" charset="0"/>
              <a:cs typeface="Roboto Thin" charset="0"/>
            </a:endParaRPr>
          </a:p>
        </p:txBody>
      </p:sp>
      <p:pic>
        <p:nvPicPr>
          <p:cNvPr id="63" name="Picture 62"/>
          <p:cNvPicPr>
            <a:picLocks noChangeAspect="1"/>
          </p:cNvPicPr>
          <p:nvPr/>
        </p:nvPicPr>
        <p:blipFill>
          <a:blip r:embed="rId7"/>
          <a:stretch>
            <a:fillRect/>
          </a:stretch>
        </p:blipFill>
        <p:spPr>
          <a:xfrm>
            <a:off x="4484486" y="5020129"/>
            <a:ext cx="649638" cy="469629"/>
          </a:xfrm>
          <a:prstGeom prst="rect">
            <a:avLst/>
          </a:prstGeom>
        </p:spPr>
      </p:pic>
      <p:pic>
        <p:nvPicPr>
          <p:cNvPr id="64" name="Picture 63"/>
          <p:cNvPicPr>
            <a:picLocks noChangeAspect="1"/>
          </p:cNvPicPr>
          <p:nvPr/>
        </p:nvPicPr>
        <p:blipFill>
          <a:blip r:embed="rId7"/>
          <a:stretch>
            <a:fillRect/>
          </a:stretch>
        </p:blipFill>
        <p:spPr>
          <a:xfrm>
            <a:off x="4484486" y="5414335"/>
            <a:ext cx="649638" cy="469629"/>
          </a:xfrm>
          <a:prstGeom prst="rect">
            <a:avLst/>
          </a:prstGeom>
        </p:spPr>
      </p:pic>
      <p:pic>
        <p:nvPicPr>
          <p:cNvPr id="65" name="Picture 64"/>
          <p:cNvPicPr>
            <a:picLocks noChangeAspect="1"/>
          </p:cNvPicPr>
          <p:nvPr/>
        </p:nvPicPr>
        <p:blipFill>
          <a:blip r:embed="rId7"/>
          <a:stretch>
            <a:fillRect/>
          </a:stretch>
        </p:blipFill>
        <p:spPr>
          <a:xfrm>
            <a:off x="4484486" y="5808540"/>
            <a:ext cx="649638" cy="469629"/>
          </a:xfrm>
          <a:prstGeom prst="rect">
            <a:avLst/>
          </a:prstGeom>
        </p:spPr>
      </p:pic>
      <p:cxnSp>
        <p:nvCxnSpPr>
          <p:cNvPr id="73" name="Straight Arrow Connector 72"/>
          <p:cNvCxnSpPr>
            <a:endCxn id="54" idx="1"/>
          </p:cNvCxnSpPr>
          <p:nvPr/>
        </p:nvCxnSpPr>
        <p:spPr>
          <a:xfrm flipV="1">
            <a:off x="4067944" y="4860738"/>
            <a:ext cx="416542" cy="553597"/>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63" idx="1"/>
          </p:cNvCxnSpPr>
          <p:nvPr/>
        </p:nvCxnSpPr>
        <p:spPr>
          <a:xfrm flipV="1">
            <a:off x="4049520" y="5254944"/>
            <a:ext cx="434966" cy="15939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endCxn id="64" idx="1"/>
          </p:cNvCxnSpPr>
          <p:nvPr/>
        </p:nvCxnSpPr>
        <p:spPr>
          <a:xfrm>
            <a:off x="4067944" y="5414334"/>
            <a:ext cx="416542" cy="234816"/>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endCxn id="65" idx="1"/>
          </p:cNvCxnSpPr>
          <p:nvPr/>
        </p:nvCxnSpPr>
        <p:spPr>
          <a:xfrm>
            <a:off x="4067944" y="5414333"/>
            <a:ext cx="416542" cy="629022"/>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9"/>
          <a:stretch>
            <a:fillRect/>
          </a:stretch>
        </p:blipFill>
        <p:spPr>
          <a:xfrm rot="18895577">
            <a:off x="2739805" y="4781776"/>
            <a:ext cx="1265115" cy="1265115"/>
          </a:xfrm>
          <a:prstGeom prst="rect">
            <a:avLst/>
          </a:prstGeom>
        </p:spPr>
      </p:pic>
      <p:cxnSp>
        <p:nvCxnSpPr>
          <p:cNvPr id="85" name="Straight Arrow Connector 84"/>
          <p:cNvCxnSpPr>
            <a:stCxn id="83" idx="6"/>
          </p:cNvCxnSpPr>
          <p:nvPr/>
        </p:nvCxnSpPr>
        <p:spPr>
          <a:xfrm>
            <a:off x="2313083" y="5414333"/>
            <a:ext cx="349526"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0865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65"/>
                                        </p:tgtEl>
                                        <p:attrNameLst>
                                          <p:attrName>style.visibility</p:attrName>
                                        </p:attrNameLst>
                                      </p:cBhvr>
                                      <p:to>
                                        <p:strVal val="visible"/>
                                      </p:to>
                                    </p:set>
                                    <p:anim calcmode="lin" valueType="num">
                                      <p:cBhvr additive="base">
                                        <p:cTn id="60" dur="500" fill="hold"/>
                                        <p:tgtEl>
                                          <p:spTgt spid="65"/>
                                        </p:tgtEl>
                                        <p:attrNameLst>
                                          <p:attrName>ppt_x</p:attrName>
                                        </p:attrNameLst>
                                      </p:cBhvr>
                                      <p:tavLst>
                                        <p:tav tm="0">
                                          <p:val>
                                            <p:strVal val="#ppt_x"/>
                                          </p:val>
                                        </p:tav>
                                        <p:tav tm="100000">
                                          <p:val>
                                            <p:strVal val="#ppt_x"/>
                                          </p:val>
                                        </p:tav>
                                      </p:tavLst>
                                    </p:anim>
                                    <p:anim calcmode="lin" valueType="num">
                                      <p:cBhvr additive="base">
                                        <p:cTn id="61" dur="500" fill="hold"/>
                                        <p:tgtEl>
                                          <p:spTgt spid="6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additive="base">
                                        <p:cTn id="64" dur="500" fill="hold"/>
                                        <p:tgtEl>
                                          <p:spTgt spid="58"/>
                                        </p:tgtEl>
                                        <p:attrNameLst>
                                          <p:attrName>ppt_x</p:attrName>
                                        </p:attrNameLst>
                                      </p:cBhvr>
                                      <p:tavLst>
                                        <p:tav tm="0">
                                          <p:val>
                                            <p:strVal val="#ppt_x"/>
                                          </p:val>
                                        </p:tav>
                                        <p:tav tm="100000">
                                          <p:val>
                                            <p:strVal val="#ppt_x"/>
                                          </p:val>
                                        </p:tav>
                                      </p:tavLst>
                                    </p:anim>
                                    <p:anim calcmode="lin" valueType="num">
                                      <p:cBhvr additive="base">
                                        <p:cTn id="6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ppt_x"/>
                                          </p:val>
                                        </p:tav>
                                        <p:tav tm="100000">
                                          <p:val>
                                            <p:strVal val="#ppt_x"/>
                                          </p:val>
                                        </p:tav>
                                      </p:tavLst>
                                    </p:anim>
                                    <p:anim calcmode="lin" valueType="num">
                                      <p:cBhvr additive="base">
                                        <p:cTn id="7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 calcmode="lin" valueType="num">
                                      <p:cBhvr additive="base">
                                        <p:cTn id="80" dur="500" fill="hold"/>
                                        <p:tgtEl>
                                          <p:spTgt spid="63"/>
                                        </p:tgtEl>
                                        <p:attrNameLst>
                                          <p:attrName>ppt_x</p:attrName>
                                        </p:attrNameLst>
                                      </p:cBhvr>
                                      <p:tavLst>
                                        <p:tav tm="0">
                                          <p:val>
                                            <p:strVal val="#ppt_x"/>
                                          </p:val>
                                        </p:tav>
                                        <p:tav tm="100000">
                                          <p:val>
                                            <p:strVal val="#ppt_x"/>
                                          </p:val>
                                        </p:tav>
                                      </p:tavLst>
                                    </p:anim>
                                    <p:anim calcmode="lin" valueType="num">
                                      <p:cBhvr additive="base">
                                        <p:cTn id="81" dur="500" fill="hold"/>
                                        <p:tgtEl>
                                          <p:spTgt spid="6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additive="base">
                                        <p:cTn id="84" dur="500" fill="hold"/>
                                        <p:tgtEl>
                                          <p:spTgt spid="61"/>
                                        </p:tgtEl>
                                        <p:attrNameLst>
                                          <p:attrName>ppt_x</p:attrName>
                                        </p:attrNameLst>
                                      </p:cBhvr>
                                      <p:tavLst>
                                        <p:tav tm="0">
                                          <p:val>
                                            <p:strVal val="#ppt_x"/>
                                          </p:val>
                                        </p:tav>
                                        <p:tav tm="100000">
                                          <p:val>
                                            <p:strVal val="#ppt_x"/>
                                          </p:val>
                                        </p:tav>
                                      </p:tavLst>
                                    </p:anim>
                                    <p:anim calcmode="lin" valueType="num">
                                      <p:cBhvr additive="base">
                                        <p:cTn id="8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 calcmode="lin" valueType="num">
                                      <p:cBhvr additive="base">
                                        <p:cTn id="90" dur="500" fill="hold"/>
                                        <p:tgtEl>
                                          <p:spTgt spid="54"/>
                                        </p:tgtEl>
                                        <p:attrNameLst>
                                          <p:attrName>ppt_x</p:attrName>
                                        </p:attrNameLst>
                                      </p:cBhvr>
                                      <p:tavLst>
                                        <p:tav tm="0">
                                          <p:val>
                                            <p:strVal val="#ppt_x"/>
                                          </p:val>
                                        </p:tav>
                                        <p:tav tm="100000">
                                          <p:val>
                                            <p:strVal val="#ppt_x"/>
                                          </p:val>
                                        </p:tav>
                                      </p:tavLst>
                                    </p:anim>
                                    <p:anim calcmode="lin" valueType="num">
                                      <p:cBhvr additive="base">
                                        <p:cTn id="91" dur="500" fill="hold"/>
                                        <p:tgtEl>
                                          <p:spTgt spid="54"/>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 calcmode="lin" valueType="num">
                                      <p:cBhvr additive="base">
                                        <p:cTn id="94" dur="500" fill="hold"/>
                                        <p:tgtEl>
                                          <p:spTgt spid="60"/>
                                        </p:tgtEl>
                                        <p:attrNameLst>
                                          <p:attrName>ppt_x</p:attrName>
                                        </p:attrNameLst>
                                      </p:cBhvr>
                                      <p:tavLst>
                                        <p:tav tm="0">
                                          <p:val>
                                            <p:strVal val="#ppt_x"/>
                                          </p:val>
                                        </p:tav>
                                        <p:tav tm="100000">
                                          <p:val>
                                            <p:strVal val="#ppt_x"/>
                                          </p:val>
                                        </p:tav>
                                      </p:tavLst>
                                    </p:anim>
                                    <p:anim calcmode="lin" valueType="num">
                                      <p:cBhvr additive="base">
                                        <p:cTn id="9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wipe(left)">
                                      <p:cBhvr>
                                        <p:cTn id="100" dur="500"/>
                                        <p:tgtEl>
                                          <p:spTgt spid="85"/>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wipe(left)">
                                      <p:cBhvr>
                                        <p:cTn id="104" dur="500"/>
                                        <p:tgtEl>
                                          <p:spTgt spid="66"/>
                                        </p:tgtEl>
                                      </p:cBhvr>
                                    </p:animEffect>
                                  </p:childTnLst>
                                </p:cTn>
                              </p:par>
                            </p:childTnLst>
                          </p:cTn>
                        </p:par>
                        <p:par>
                          <p:cTn id="105" fill="hold">
                            <p:stCondLst>
                              <p:cond delay="1000"/>
                            </p:stCondLst>
                            <p:childTnLst>
                              <p:par>
                                <p:cTn id="106" presetID="22" presetClass="entr" presetSubtype="8" fill="hold"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wipe(left)">
                                      <p:cBhvr>
                                        <p:cTn id="108" dur="500"/>
                                        <p:tgtEl>
                                          <p:spTgt spid="73"/>
                                        </p:tgtEl>
                                      </p:cBhvr>
                                    </p:animEffec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2000"/>
                            </p:stCondLst>
                            <p:childTnLst>
                              <p:par>
                                <p:cTn id="114" presetID="22" presetClass="entr" presetSubtype="8" fill="hold" nodeType="after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wipe(left)">
                                      <p:cBhvr>
                                        <p:cTn id="116" dur="500"/>
                                        <p:tgtEl>
                                          <p:spTgt spid="79"/>
                                        </p:tgtEl>
                                      </p:cBhvr>
                                    </p:animEffect>
                                  </p:childTnLst>
                                </p:cTn>
                              </p:par>
                            </p:childTnLst>
                          </p:cTn>
                        </p:par>
                        <p:par>
                          <p:cTn id="117" fill="hold">
                            <p:stCondLst>
                              <p:cond delay="2500"/>
                            </p:stCondLst>
                            <p:childTnLst>
                              <p:par>
                                <p:cTn id="118" presetID="22" presetClass="entr" presetSubtype="8" fill="hold" nodeType="after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wipe(left)">
                                      <p:cBhvr>
                                        <p:cTn id="12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8" grpId="0"/>
      <p:bldP spid="59" grpId="0"/>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Functionality</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15</a:t>
            </a:fld>
            <a:endParaRPr lang="en-US" dirty="0"/>
          </a:p>
        </p:txBody>
      </p:sp>
      <p:sp>
        <p:nvSpPr>
          <p:cNvPr id="4" name="TextBox 3"/>
          <p:cNvSpPr txBox="1"/>
          <p:nvPr/>
        </p:nvSpPr>
        <p:spPr>
          <a:xfrm>
            <a:off x="1008749" y="1196752"/>
            <a:ext cx="7236276" cy="4339650"/>
          </a:xfrm>
          <a:prstGeom prst="rect">
            <a:avLst/>
          </a:prstGeom>
          <a:noFill/>
        </p:spPr>
        <p:txBody>
          <a:bodyPr wrap="none" rtlCol="0">
            <a:spAutoFit/>
          </a:bodyPr>
          <a:lstStyle/>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function</a:t>
            </a:r>
            <a:r>
              <a:rPr lang="en-GB" sz="1200" dirty="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solidFill>
                  <a:srgbClr val="0000AA"/>
                </a:solidFill>
                <a:latin typeface="Consolas" panose="020B0609020204030204" pitchFamily="49" charset="0"/>
                <a:ea typeface="Times New Roman"/>
                <a:cs typeface="Consolas" panose="020B0609020204030204" pitchFamily="49" charset="0"/>
              </a:rPr>
              <a:t>var</a:t>
            </a:r>
            <a:r>
              <a:rPr lang="en-GB" sz="1200" dirty="0">
                <a:latin typeface="Consolas" panose="020B0609020204030204" pitchFamily="49" charset="0"/>
                <a:ea typeface="Times New Roman"/>
                <a:cs typeface="Consolas" panose="020B0609020204030204" pitchFamily="49" charset="0"/>
              </a:rPr>
              <a:t> Container = b$.</a:t>
            </a:r>
            <a:r>
              <a:rPr lang="en-GB" sz="1200" dirty="0" err="1">
                <a:latin typeface="Consolas" panose="020B0609020204030204" pitchFamily="49" charset="0"/>
                <a:ea typeface="Times New Roman"/>
                <a:cs typeface="Consolas" panose="020B0609020204030204" pitchFamily="49" charset="0"/>
              </a:rPr>
              <a:t>bdom</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getNamespace</a:t>
            </a:r>
            <a:r>
              <a:rPr lang="en-GB" sz="1200" dirty="0">
                <a:latin typeface="Consolas" panose="020B0609020204030204" pitchFamily="49" charset="0"/>
                <a:ea typeface="Times New Roman"/>
                <a:cs typeface="Consolas" panose="020B0609020204030204" pitchFamily="49" charset="0"/>
              </a:rPr>
              <a:t>(</a:t>
            </a:r>
            <a:r>
              <a:rPr lang="en-GB" sz="1200" dirty="0">
                <a:solidFill>
                  <a:srgbClr val="AA5500"/>
                </a:solidFill>
                <a:latin typeface="Consolas" panose="020B0609020204030204" pitchFamily="49" charset="0"/>
                <a:ea typeface="Times New Roman"/>
                <a:cs typeface="Consolas" panose="020B0609020204030204" pitchFamily="49" charset="0"/>
              </a:rPr>
              <a:t>'http://backbase.com/2013/</a:t>
            </a:r>
            <a:r>
              <a:rPr lang="en-GB" sz="1200" dirty="0" err="1">
                <a:solidFill>
                  <a:srgbClr val="AA5500"/>
                </a:solidFill>
                <a:latin typeface="Consolas" panose="020B0609020204030204" pitchFamily="49" charset="0"/>
                <a:ea typeface="Times New Roman"/>
                <a:cs typeface="Consolas" panose="020B0609020204030204" pitchFamily="49" charset="0"/>
              </a:rPr>
              <a:t>portalView</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getClass</a:t>
            </a:r>
            <a:r>
              <a:rPr lang="en-GB" sz="1200" dirty="0">
                <a:latin typeface="Consolas" panose="020B0609020204030204" pitchFamily="49" charset="0"/>
                <a:ea typeface="Times New Roman"/>
                <a:cs typeface="Consolas" panose="020B0609020204030204" pitchFamily="49" charset="0"/>
              </a:rPr>
              <a:t>(</a:t>
            </a:r>
            <a:r>
              <a:rPr lang="en-GB" sz="1200" dirty="0">
                <a:solidFill>
                  <a:srgbClr val="AA5500"/>
                </a:solidFill>
                <a:latin typeface="Consolas" panose="020B0609020204030204" pitchFamily="49" charset="0"/>
                <a:ea typeface="Times New Roman"/>
                <a:cs typeface="Consolas" panose="020B0609020204030204" pitchFamily="49" charset="0"/>
              </a:rPr>
              <a:t>'container'</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Container.extend</a:t>
            </a: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function</a:t>
            </a: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bdomDocument</a:t>
            </a:r>
            <a:r>
              <a:rPr lang="en-GB" sz="1200" dirty="0">
                <a:latin typeface="Consolas" panose="020B0609020204030204" pitchFamily="49" charset="0"/>
                <a:ea typeface="Times New Roman"/>
                <a:cs typeface="Consolas" panose="020B0609020204030204" pitchFamily="49" charset="0"/>
              </a:rPr>
              <a:t>, node)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Container.apply</a:t>
            </a: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this</a:t>
            </a:r>
            <a:r>
              <a:rPr lang="en-GB" sz="1200" dirty="0">
                <a:latin typeface="Consolas" panose="020B0609020204030204" pitchFamily="49" charset="0"/>
                <a:ea typeface="Times New Roman"/>
                <a:cs typeface="Consolas" panose="020B0609020204030204" pitchFamily="49" charset="0"/>
              </a:rPr>
              <a:t>, arguments);</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solidFill>
                  <a:srgbClr val="0000AA"/>
                </a:solidFill>
                <a:latin typeface="Consolas" panose="020B0609020204030204" pitchFamily="49" charset="0"/>
                <a:ea typeface="Times New Roman"/>
                <a:cs typeface="Consolas" panose="020B0609020204030204" pitchFamily="49" charset="0"/>
              </a:rPr>
              <a:t>this</a:t>
            </a:r>
            <a:r>
              <a:rPr lang="en-GB" sz="1200" dirty="0" err="1">
                <a:latin typeface="Consolas" panose="020B0609020204030204" pitchFamily="49" charset="0"/>
                <a:ea typeface="Times New Roman"/>
                <a:cs typeface="Consolas" panose="020B0609020204030204" pitchFamily="49" charset="0"/>
              </a:rPr>
              <a:t>.isPossibleDragTarget</a:t>
            </a:r>
            <a:r>
              <a:rPr lang="en-GB" sz="1200" dirty="0">
                <a:latin typeface="Consolas" panose="020B0609020204030204" pitchFamily="49" charset="0"/>
                <a:ea typeface="Times New Roman"/>
                <a:cs typeface="Consolas" panose="020B0609020204030204" pitchFamily="49" charset="0"/>
              </a:rPr>
              <a:t> = </a:t>
            </a:r>
            <a:r>
              <a:rPr lang="en-GB" sz="1200" dirty="0">
                <a:solidFill>
                  <a:srgbClr val="0000AA"/>
                </a:solidFill>
                <a:latin typeface="Consolas" panose="020B0609020204030204" pitchFamily="49" charset="0"/>
                <a:ea typeface="Times New Roman"/>
                <a:cs typeface="Consolas" panose="020B0609020204030204" pitchFamily="49" charset="0"/>
              </a:rPr>
              <a:t>true</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localName</a:t>
            </a:r>
            <a:r>
              <a:rPr lang="en-GB" sz="1200" dirty="0">
                <a:latin typeface="Consolas" panose="020B0609020204030204" pitchFamily="49" charset="0"/>
                <a:ea typeface="Times New Roman"/>
                <a:cs typeface="Consolas" panose="020B0609020204030204" pitchFamily="49" charset="0"/>
              </a:rPr>
              <a:t>: </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err="1">
                <a:solidFill>
                  <a:srgbClr val="AA5500"/>
                </a:solidFill>
                <a:latin typeface="Consolas" panose="020B0609020204030204" pitchFamily="49" charset="0"/>
                <a:ea typeface="Times New Roman"/>
                <a:cs typeface="Consolas" panose="020B0609020204030204" pitchFamily="49" charset="0"/>
              </a:rPr>
              <a:t>templateContainerTrainingAccordion</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i="1" dirty="0" smtClean="0">
                <a:solidFill>
                  <a:srgbClr val="AAAAAA"/>
                </a:solidFill>
                <a:latin typeface="Consolas" panose="020B0609020204030204" pitchFamily="49" charset="0"/>
                <a:ea typeface="Times New Roman"/>
                <a:cs typeface="Consolas" panose="020B0609020204030204" pitchFamily="49" charset="0"/>
              </a:rPr>
              <a:t>// </a:t>
            </a:r>
            <a:r>
              <a:rPr lang="en-GB" sz="1200" i="1" dirty="0">
                <a:solidFill>
                  <a:srgbClr val="AAAAAA"/>
                </a:solidFill>
                <a:latin typeface="Consolas" panose="020B0609020204030204" pitchFamily="49" charset="0"/>
                <a:ea typeface="Times New Roman"/>
                <a:cs typeface="Consolas" panose="020B0609020204030204" pitchFamily="49" charset="0"/>
              </a:rPr>
              <a:t>the same as the </a:t>
            </a:r>
            <a:r>
              <a:rPr lang="en-GB" sz="1200" i="1" dirty="0" err="1">
                <a:solidFill>
                  <a:srgbClr val="AAAAAA"/>
                </a:solidFill>
                <a:latin typeface="Consolas" panose="020B0609020204030204" pitchFamily="49" charset="0"/>
                <a:ea typeface="Times New Roman"/>
                <a:cs typeface="Consolas" panose="020B0609020204030204" pitchFamily="49" charset="0"/>
              </a:rPr>
              <a:t>viewNamespace</a:t>
            </a:r>
            <a:r>
              <a:rPr lang="en-GB" sz="1200" i="1" dirty="0">
                <a:solidFill>
                  <a:srgbClr val="AAAAAA"/>
                </a:solidFill>
                <a:latin typeface="Consolas" panose="020B0609020204030204" pitchFamily="49" charset="0"/>
                <a:ea typeface="Times New Roman"/>
                <a:cs typeface="Consolas" panose="020B0609020204030204" pitchFamily="49" charset="0"/>
              </a:rPr>
              <a:t> property in the import XML for the container</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smtClean="0">
                <a:latin typeface="Consolas" panose="020B0609020204030204" pitchFamily="49" charset="0"/>
                <a:ea typeface="Times New Roman"/>
                <a:cs typeface="Consolas" panose="020B0609020204030204" pitchFamily="49" charset="0"/>
              </a:rPr>
              <a:t>namespaceURI</a:t>
            </a:r>
            <a:r>
              <a:rPr lang="en-GB" sz="1200" dirty="0">
                <a:latin typeface="Consolas" panose="020B0609020204030204" pitchFamily="49" charset="0"/>
                <a:ea typeface="Times New Roman"/>
                <a:cs typeface="Consolas" panose="020B0609020204030204" pitchFamily="49" charset="0"/>
              </a:rPr>
              <a:t>: </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err="1">
                <a:solidFill>
                  <a:srgbClr val="AA5500"/>
                </a:solidFill>
                <a:latin typeface="Consolas" panose="020B0609020204030204" pitchFamily="49" charset="0"/>
                <a:ea typeface="Times New Roman"/>
                <a:cs typeface="Consolas" panose="020B0609020204030204" pitchFamily="49" charset="0"/>
              </a:rPr>
              <a:t>templates_templateContainerTrainingAccordion</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smtClean="0">
                <a:latin typeface="Consolas" panose="020B0609020204030204" pitchFamily="49" charset="0"/>
                <a:ea typeface="Times New Roman"/>
                <a:cs typeface="Consolas" panose="020B0609020204030204" pitchFamily="49" charset="0"/>
              </a:rPr>
              <a:t> </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handlers: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a:t>
            </a:r>
            <a:r>
              <a:rPr lang="en-GB" sz="1200" dirty="0" err="1" smtClean="0">
                <a:latin typeface="Consolas" panose="020B0609020204030204" pitchFamily="49" charset="0"/>
                <a:ea typeface="Times New Roman"/>
                <a:cs typeface="Consolas" panose="020B0609020204030204" pitchFamily="49" charset="0"/>
              </a:rPr>
              <a:t>DOMReady</a:t>
            </a:r>
            <a:r>
              <a:rPr lang="en-GB" sz="1200" dirty="0" smtClean="0">
                <a:latin typeface="Consolas" panose="020B0609020204030204" pitchFamily="49" charset="0"/>
                <a:ea typeface="Times New Roman"/>
                <a:cs typeface="Consolas" panose="020B0609020204030204" pitchFamily="49" charset="0"/>
              </a:rPr>
              <a:t>: </a:t>
            </a:r>
            <a:r>
              <a:rPr lang="en-GB" sz="1200" dirty="0" smtClean="0">
                <a:solidFill>
                  <a:srgbClr val="0000AA"/>
                </a:solidFill>
                <a:latin typeface="Consolas" panose="020B0609020204030204" pitchFamily="49" charset="0"/>
                <a:ea typeface="Times New Roman"/>
                <a:cs typeface="Consolas" panose="020B0609020204030204" pitchFamily="49" charset="0"/>
              </a:rPr>
              <a:t>function</a:t>
            </a:r>
            <a:r>
              <a:rPr lang="en-GB" sz="1200" dirty="0" smtClean="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a:t>
            </a:r>
            <a:r>
              <a:rPr lang="en-GB" sz="1200" i="1" dirty="0">
                <a:solidFill>
                  <a:srgbClr val="AAAAAA"/>
                </a:solidFill>
                <a:latin typeface="Consolas" panose="020B0609020204030204" pitchFamily="49" charset="0"/>
                <a:ea typeface="Times New Roman"/>
                <a:cs typeface="Consolas" panose="020B0609020204030204" pitchFamily="49" charset="0"/>
              </a:rPr>
              <a:t>// triggers when the container is rendered</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a:t>
            </a:r>
            <a:endParaRPr lang="en-GB" sz="1200" dirty="0">
              <a:effectLst/>
              <a:latin typeface="Consolas" panose="020B0609020204030204" pitchFamily="49" charset="0"/>
              <a:ea typeface="Times New Roman"/>
              <a:cs typeface="Consolas" panose="020B0609020204030204" pitchFamily="49" charset="0"/>
            </a:endParaRPr>
          </a:p>
        </p:txBody>
      </p:sp>
    </p:spTree>
    <p:extLst>
      <p:ext uri="{BB962C8B-B14F-4D97-AF65-F5344CB8AC3E}">
        <p14:creationId xmlns:p14="http://schemas.microsoft.com/office/powerpoint/2010/main" val="2765452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1569437" y="3747330"/>
            <a:ext cx="6170916" cy="216024"/>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5" name="TextBox 4"/>
          <p:cNvSpPr txBox="1"/>
          <p:nvPr/>
        </p:nvSpPr>
        <p:spPr>
          <a:xfrm>
            <a:off x="1115616" y="2204864"/>
            <a:ext cx="6744154" cy="2322174"/>
          </a:xfrm>
          <a:prstGeom prst="rect">
            <a:avLst/>
          </a:prstGeom>
          <a:noFill/>
        </p:spPr>
        <p:txBody>
          <a:bodyPr wrap="none" rtlCol="0">
            <a:spAutoFit/>
          </a:bodyPr>
          <a:lstStyle/>
          <a:p>
            <a:pPr>
              <a:lnSpc>
                <a:spcPct val="115000"/>
              </a:lnSpc>
              <a:spcAft>
                <a:spcPts val="0"/>
              </a:spcAft>
            </a:pPr>
            <a:r>
              <a:rPr lang="en-GB" sz="1400" dirty="0">
                <a:solidFill>
                  <a:srgbClr val="4C8317"/>
                </a:solidFill>
                <a:latin typeface="Consolas" panose="020B0609020204030204" pitchFamily="49" charset="0"/>
                <a:ea typeface="Times New Roman"/>
                <a:cs typeface="Consolas" panose="020B0609020204030204" pitchFamily="49" charset="0"/>
              </a:rPr>
              <a:t>&lt;?xml version="1.0" encoding="UTF-8"?&gt;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xmlns:w3c=</a:t>
            </a:r>
            <a:r>
              <a:rPr lang="en-GB" sz="1400" dirty="0">
                <a:solidFill>
                  <a:srgbClr val="AA5500"/>
                </a:solidFill>
                <a:latin typeface="Consolas" panose="020B0609020204030204" pitchFamily="49" charset="0"/>
                <a:ea typeface="Times New Roman"/>
                <a:cs typeface="Consolas" panose="020B0609020204030204" pitchFamily="49" charset="0"/>
              </a:rPr>
              <a:t>"http://www.w3.org/TR/widgets"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xmlns:bb</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"http://www.backbase.com/ns/widgets"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"http://www.w3.org/1999/xhtml"</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smtClean="0">
                <a:solidFill>
                  <a:srgbClr val="1E90FF"/>
                </a:solidFill>
                <a:latin typeface="Consolas" panose="020B0609020204030204" pitchFamily="49" charset="0"/>
                <a:ea typeface="Times New Roman"/>
                <a:cs typeface="Consolas" panose="020B0609020204030204" pitchFamily="49" charset="0"/>
              </a:rPr>
              <a:t>    </a:t>
            </a:r>
            <a:r>
              <a:rPr lang="en-GB" sz="1400" b="1" dirty="0" smtClean="0">
                <a:solidFill>
                  <a:srgbClr val="1E90FF"/>
                </a:solidFill>
                <a:effectLst/>
                <a:latin typeface="Consolas" panose="020B0609020204030204" pitchFamily="49" charset="0"/>
                <a:ea typeface="Times New Roman"/>
                <a:cs typeface="Consolas" panose="020B0609020204030204" pitchFamily="49" charset="0"/>
              </a:rPr>
              <a:t>&lt;</a:t>
            </a:r>
            <a:r>
              <a:rPr lang="en-GB" sz="1400" b="1" dirty="0">
                <a:solidFill>
                  <a:srgbClr val="1E90FF"/>
                </a:solidFill>
                <a:effectLst/>
                <a:latin typeface="Consolas" panose="020B0609020204030204" pitchFamily="49" charset="0"/>
                <a:ea typeface="Times New Roman"/>
                <a:cs typeface="Consolas" panose="020B0609020204030204" pitchFamily="49" charset="0"/>
              </a:rPr>
              <a:t>script</a:t>
            </a:r>
            <a:r>
              <a:rPr lang="en-GB" sz="1400" dirty="0">
                <a:solidFill>
                  <a:srgbClr val="1E90FF"/>
                </a:solidFill>
                <a:effectLst/>
                <a:latin typeface="Consolas" panose="020B0609020204030204" pitchFamily="49" charset="0"/>
                <a:ea typeface="Times New Roman"/>
                <a:cs typeface="Consolas" panose="020B0609020204030204" pitchFamily="49" charset="0"/>
              </a:rPr>
              <a:t> type=</a:t>
            </a:r>
            <a:r>
              <a:rPr lang="en-GB" sz="1400" dirty="0">
                <a:solidFill>
                  <a:srgbClr val="AA5500"/>
                </a:solidFill>
                <a:effectLst/>
                <a:latin typeface="Consolas" panose="020B0609020204030204" pitchFamily="49" charset="0"/>
                <a:ea typeface="Times New Roman"/>
                <a:cs typeface="Consolas" panose="020B0609020204030204" pitchFamily="49" charset="0"/>
              </a:rPr>
              <a:t>"text/</a:t>
            </a:r>
            <a:r>
              <a:rPr lang="en-GB" sz="1400" dirty="0" err="1">
                <a:solidFill>
                  <a:srgbClr val="AA5500"/>
                </a:solidFill>
                <a:effectLst/>
                <a:latin typeface="Consolas" panose="020B0609020204030204" pitchFamily="49" charset="0"/>
                <a:ea typeface="Times New Roman"/>
                <a:cs typeface="Consolas" panose="020B0609020204030204" pitchFamily="49" charset="0"/>
              </a:rPr>
              <a:t>javascript</a:t>
            </a:r>
            <a:r>
              <a:rPr lang="en-GB" sz="1400" dirty="0">
                <a:solidFill>
                  <a:srgbClr val="AA5500"/>
                </a:solidFill>
                <a:effectLst/>
                <a:latin typeface="Consolas" panose="020B0609020204030204" pitchFamily="49" charset="0"/>
                <a:ea typeface="Times New Roman"/>
                <a:cs typeface="Consolas" panose="020B0609020204030204" pitchFamily="49" charset="0"/>
              </a:rPr>
              <a:t>"</a:t>
            </a:r>
            <a:r>
              <a:rPr lang="en-GB" sz="1400" dirty="0">
                <a:solidFill>
                  <a:srgbClr val="1E90FF"/>
                </a:solidFill>
                <a:effectLst/>
                <a:latin typeface="Consolas" panose="020B0609020204030204" pitchFamily="49" charset="0"/>
                <a:ea typeface="Times New Roman"/>
                <a:cs typeface="Consolas" panose="020B0609020204030204" pitchFamily="49" charset="0"/>
              </a:rPr>
              <a:t> </a:t>
            </a:r>
            <a:r>
              <a:rPr lang="en-GB" sz="1400" dirty="0" err="1">
                <a:solidFill>
                  <a:srgbClr val="1E90FF"/>
                </a:solidFill>
                <a:effectLst/>
                <a:latin typeface="Consolas" panose="020B0609020204030204" pitchFamily="49" charset="0"/>
                <a:ea typeface="Times New Roman"/>
                <a:cs typeface="Consolas" panose="020B0609020204030204" pitchFamily="49" charset="0"/>
              </a:rPr>
              <a:t>src</a:t>
            </a:r>
            <a:r>
              <a:rPr lang="en-GB" sz="1400" dirty="0">
                <a:solidFill>
                  <a:srgbClr val="1E90FF"/>
                </a:solidFill>
                <a:effectLst/>
                <a:latin typeface="Consolas" panose="020B0609020204030204" pitchFamily="49" charset="0"/>
                <a:ea typeface="Times New Roman"/>
                <a:cs typeface="Consolas" panose="020B0609020204030204" pitchFamily="49" charset="0"/>
              </a:rPr>
              <a:t>=</a:t>
            </a:r>
            <a:r>
              <a:rPr lang="en-GB" sz="1400" dirty="0">
                <a:solidFill>
                  <a:srgbClr val="AA5500"/>
                </a:solidFill>
                <a:effectLst/>
                <a:latin typeface="Consolas" panose="020B0609020204030204" pitchFamily="49" charset="0"/>
                <a:ea typeface="Times New Roman"/>
                <a:cs typeface="Consolas" panose="020B0609020204030204" pitchFamily="49" charset="0"/>
              </a:rPr>
              <a:t>"</a:t>
            </a:r>
            <a:r>
              <a:rPr lang="en-GB" sz="1400" dirty="0" err="1">
                <a:solidFill>
                  <a:srgbClr val="AA5500"/>
                </a:solidFill>
                <a:effectLst/>
                <a:latin typeface="Consolas" panose="020B0609020204030204" pitchFamily="49" charset="0"/>
                <a:ea typeface="Times New Roman"/>
                <a:cs typeface="Consolas" panose="020B0609020204030204" pitchFamily="49" charset="0"/>
              </a:rPr>
              <a:t>js</a:t>
            </a:r>
            <a:r>
              <a:rPr lang="en-GB" sz="1400" dirty="0">
                <a:solidFill>
                  <a:srgbClr val="AA5500"/>
                </a:solidFill>
                <a:effectLst/>
                <a:latin typeface="Consolas" panose="020B0609020204030204" pitchFamily="49" charset="0"/>
                <a:ea typeface="Times New Roman"/>
                <a:cs typeface="Consolas" panose="020B0609020204030204" pitchFamily="49" charset="0"/>
              </a:rPr>
              <a:t>/accordion.js"</a:t>
            </a:r>
            <a:r>
              <a:rPr lang="en-GB" sz="1400" b="1" dirty="0">
                <a:solidFill>
                  <a:srgbClr val="1E90FF"/>
                </a:solidFill>
                <a:effectLst/>
                <a:latin typeface="Consolas" panose="020B0609020204030204" pitchFamily="49" charset="0"/>
                <a:ea typeface="Times New Roman"/>
                <a:cs typeface="Consolas" panose="020B0609020204030204" pitchFamily="49" charset="0"/>
              </a:rPr>
              <a:t>&gt;&lt;/script&gt;</a:t>
            </a:r>
            <a:endParaRPr lang="en-GB" sz="1400" b="1" dirty="0" smtClean="0">
              <a:solidFill>
                <a:srgbClr val="1E90FF"/>
              </a:solidFill>
              <a:effectLst/>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smtClean="0">
                <a:solidFill>
                  <a:srgbClr val="1E90FF"/>
                </a:solidFill>
                <a:latin typeface="Consolas" panose="020B0609020204030204" pitchFamily="49" charset="0"/>
                <a:ea typeface="Times New Roman"/>
                <a:cs typeface="Consolas" panose="020B0609020204030204" pitchFamily="49" charset="0"/>
              </a:rPr>
              <a:t>  &lt;/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&lt;/w3c:widget&gt;</a:t>
            </a:r>
            <a:endParaRPr lang="en-GB" sz="1400" dirty="0">
              <a:effectLst/>
              <a:latin typeface="Consolas" panose="020B0609020204030204" pitchFamily="49" charset="0"/>
              <a:ea typeface="Times New Roman"/>
              <a:cs typeface="Consolas" panose="020B0609020204030204" pitchFamily="49" charset="0"/>
            </a:endParaRPr>
          </a:p>
        </p:txBody>
      </p:sp>
      <p:sp>
        <p:nvSpPr>
          <p:cNvPr id="2" name="Text Placeholder 1"/>
          <p:cNvSpPr>
            <a:spLocks noGrp="1"/>
          </p:cNvSpPr>
          <p:nvPr>
            <p:ph type="body" sz="quarter" idx="13"/>
          </p:nvPr>
        </p:nvSpPr>
        <p:spPr/>
        <p:txBody>
          <a:bodyPr/>
          <a:lstStyle/>
          <a:p>
            <a:r>
              <a:rPr lang="en-US" dirty="0" smtClean="0"/>
              <a:t>Container Functionality</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16</a:t>
            </a:fld>
            <a:endParaRPr lang="en-US" dirty="0"/>
          </a:p>
        </p:txBody>
      </p:sp>
    </p:spTree>
    <p:extLst>
      <p:ext uri="{BB962C8B-B14F-4D97-AF65-F5344CB8AC3E}">
        <p14:creationId xmlns:p14="http://schemas.microsoft.com/office/powerpoint/2010/main" val="38970764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17</a:t>
            </a:fld>
            <a:endParaRPr lang="en-US" dirty="0"/>
          </a:p>
        </p:txBody>
      </p:sp>
      <p:sp>
        <p:nvSpPr>
          <p:cNvPr id="3" name="Text Placeholder 2"/>
          <p:cNvSpPr>
            <a:spLocks noGrp="1"/>
          </p:cNvSpPr>
          <p:nvPr>
            <p:ph type="body" sz="quarter" idx="13"/>
          </p:nvPr>
        </p:nvSpPr>
        <p:spPr/>
        <p:txBody>
          <a:bodyPr/>
          <a:lstStyle/>
          <a:p>
            <a:r>
              <a:rPr lang="en-US" dirty="0" smtClean="0"/>
              <a:t>Exercise: Create Your “Accordion” UI</a:t>
            </a:r>
            <a:endParaRPr lang="en-GB" dirty="0"/>
          </a:p>
        </p:txBody>
      </p:sp>
      <p:sp>
        <p:nvSpPr>
          <p:cNvPr id="7" name="TextBox 6"/>
          <p:cNvSpPr txBox="1"/>
          <p:nvPr/>
        </p:nvSpPr>
        <p:spPr>
          <a:xfrm>
            <a:off x="323528" y="2924944"/>
            <a:ext cx="8424937" cy="2031325"/>
          </a:xfrm>
          <a:prstGeom prst="rect">
            <a:avLst/>
          </a:prstGeom>
          <a:noFill/>
        </p:spPr>
        <p:txBody>
          <a:bodyPr wrap="square" rtlCol="0">
            <a:spAutoFit/>
          </a:bodyPr>
          <a:lstStyle/>
          <a:p>
            <a:r>
              <a:rPr lang="en-US" dirty="0" smtClean="0">
                <a:latin typeface="Roboto Light"/>
                <a:cs typeface="Roboto Light"/>
              </a:rPr>
              <a:t>Implement the Accordion UI:</a:t>
            </a:r>
          </a:p>
          <a:p>
            <a:endParaRPr lang="en-US" dirty="0" smtClean="0">
              <a:latin typeface="Roboto Light"/>
              <a:cs typeface="Roboto Light"/>
            </a:endParaRPr>
          </a:p>
          <a:p>
            <a:pPr marL="285750" indent="-285750">
              <a:buFont typeface="Arial"/>
              <a:buChar char="•"/>
            </a:pPr>
            <a:r>
              <a:rPr lang="en-US" dirty="0" smtClean="0">
                <a:latin typeface="Roboto Light"/>
                <a:cs typeface="Roboto Light"/>
              </a:rPr>
              <a:t>Increase your areas to 3 (The first one should be open and the others closed by default, use </a:t>
            </a:r>
            <a:r>
              <a:rPr lang="en-US" dirty="0">
                <a:latin typeface="Roboto Light"/>
                <a:cs typeface="Roboto Light"/>
              </a:rPr>
              <a:t>Bootstrap </a:t>
            </a:r>
            <a:r>
              <a:rPr lang="en-US" dirty="0">
                <a:latin typeface="Roboto Light"/>
                <a:cs typeface="Roboto Light"/>
                <a:hlinkClick r:id="rId3"/>
              </a:rPr>
              <a:t>http://getbootstrap.com/javascript/#collapse</a:t>
            </a:r>
            <a:r>
              <a:rPr lang="en-US" dirty="0">
                <a:latin typeface="Roboto Light"/>
                <a:cs typeface="Roboto Light"/>
              </a:rPr>
              <a:t>)</a:t>
            </a:r>
            <a:endParaRPr lang="en-US" dirty="0" smtClean="0">
              <a:latin typeface="Roboto Light"/>
              <a:cs typeface="Roboto Light"/>
            </a:endParaRPr>
          </a:p>
          <a:p>
            <a:pPr marL="285750" indent="-285750">
              <a:buFont typeface="Arial"/>
              <a:buChar char="•"/>
            </a:pPr>
            <a:r>
              <a:rPr lang="en-US" dirty="0">
                <a:latin typeface="Roboto Light"/>
                <a:cs typeface="Roboto Light"/>
              </a:rPr>
              <a:t>M</a:t>
            </a:r>
            <a:r>
              <a:rPr lang="en-US" dirty="0" smtClean="0">
                <a:latin typeface="Roboto Light"/>
                <a:cs typeface="Roboto Light"/>
              </a:rPr>
              <a:t>ake sure there is a title for each area (configurable via a preference)</a:t>
            </a:r>
          </a:p>
          <a:p>
            <a:pPr marL="285750" indent="-285750">
              <a:buFont typeface="Arial"/>
              <a:buChar char="•"/>
            </a:pPr>
            <a:r>
              <a:rPr lang="en-US" dirty="0" smtClean="0">
                <a:latin typeface="Roboto Light"/>
                <a:cs typeface="Roboto Light"/>
              </a:rPr>
              <a:t>When clicking the title, the specific area should become visible and the others should be hidden</a:t>
            </a:r>
          </a:p>
        </p:txBody>
      </p:sp>
    </p:spTree>
    <p:extLst>
      <p:ext uri="{BB962C8B-B14F-4D97-AF65-F5344CB8AC3E}">
        <p14:creationId xmlns:p14="http://schemas.microsoft.com/office/powerpoint/2010/main" val="70419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18</a:t>
            </a:fld>
            <a:endParaRPr lang="en-US" dirty="0"/>
          </a:p>
        </p:txBody>
      </p:sp>
      <p:sp>
        <p:nvSpPr>
          <p:cNvPr id="5" name="Text Placeholder 4"/>
          <p:cNvSpPr>
            <a:spLocks noGrp="1"/>
          </p:cNvSpPr>
          <p:nvPr>
            <p:ph type="body" sz="quarter" idx="11"/>
          </p:nvPr>
        </p:nvSpPr>
        <p:spPr/>
        <p:txBody>
          <a:bodyPr/>
          <a:lstStyle/>
          <a:p>
            <a:r>
              <a:rPr lang="en-US" dirty="0"/>
              <a:t>Container </a:t>
            </a:r>
            <a:r>
              <a:rPr lang="en-US" dirty="0" smtClean="0"/>
              <a:t>Styling</a:t>
            </a:r>
            <a:endParaRPr lang="en-GB" dirty="0"/>
          </a:p>
        </p:txBody>
      </p:sp>
      <p:sp>
        <p:nvSpPr>
          <p:cNvPr id="6" name="Text Placeholder 5"/>
          <p:cNvSpPr>
            <a:spLocks noGrp="1"/>
          </p:cNvSpPr>
          <p:nvPr>
            <p:ph type="body" sz="quarter" idx="12"/>
          </p:nvPr>
        </p:nvSpPr>
        <p:spPr/>
        <p:txBody>
          <a:bodyPr/>
          <a:lstStyle/>
          <a:p>
            <a:r>
              <a:rPr lang="en-US" dirty="0"/>
              <a:t>Container Development</a:t>
            </a:r>
          </a:p>
        </p:txBody>
      </p:sp>
    </p:spTree>
    <p:extLst>
      <p:ext uri="{BB962C8B-B14F-4D97-AF65-F5344CB8AC3E}">
        <p14:creationId xmlns:p14="http://schemas.microsoft.com/office/powerpoint/2010/main" val="2062427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Styling</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19</a:t>
            </a:fld>
            <a:endParaRPr lang="en-US" dirty="0"/>
          </a:p>
        </p:txBody>
      </p:sp>
      <p:pic>
        <p:nvPicPr>
          <p:cNvPr id="3" name="Picture 2"/>
          <p:cNvPicPr>
            <a:picLocks noChangeAspect="1"/>
          </p:cNvPicPr>
          <p:nvPr/>
        </p:nvPicPr>
        <p:blipFill>
          <a:blip r:embed="rId3"/>
          <a:stretch>
            <a:fillRect/>
          </a:stretch>
        </p:blipFill>
        <p:spPr>
          <a:xfrm>
            <a:off x="0" y="1074512"/>
            <a:ext cx="9144000" cy="5378824"/>
          </a:xfrm>
          <a:prstGeom prst="rect">
            <a:avLst/>
          </a:prstGeom>
        </p:spPr>
      </p:pic>
      <p:sp>
        <p:nvSpPr>
          <p:cNvPr id="6" name="Rectangle 5"/>
          <p:cNvSpPr/>
          <p:nvPr/>
        </p:nvSpPr>
        <p:spPr bwMode="auto">
          <a:xfrm>
            <a:off x="1619672" y="4653136"/>
            <a:ext cx="1728192" cy="432048"/>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0" name="Rectangle 9"/>
          <p:cNvSpPr/>
          <p:nvPr/>
        </p:nvSpPr>
        <p:spPr bwMode="auto">
          <a:xfrm>
            <a:off x="5868144" y="4653136"/>
            <a:ext cx="1512168" cy="360040"/>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1" name="TextBox 10"/>
          <p:cNvSpPr txBox="1"/>
          <p:nvPr/>
        </p:nvSpPr>
        <p:spPr>
          <a:xfrm>
            <a:off x="1331640" y="4685228"/>
            <a:ext cx="2396810" cy="461665"/>
          </a:xfrm>
          <a:prstGeom prst="rect">
            <a:avLst/>
          </a:prstGeom>
          <a:noFill/>
        </p:spPr>
        <p:txBody>
          <a:bodyPr wrap="none" rtlCol="0">
            <a:spAutoFit/>
          </a:bodyPr>
          <a:lstStyle/>
          <a:p>
            <a:r>
              <a:rPr lang="en-US" sz="2400" b="1" smtClean="0">
                <a:latin typeface="Roboto Light"/>
                <a:cs typeface="Roboto Light"/>
              </a:rPr>
              <a:t>Container Styles</a:t>
            </a:r>
            <a:endParaRPr lang="en-US" sz="2400" b="1" dirty="0" smtClean="0">
              <a:latin typeface="Roboto Light"/>
              <a:cs typeface="Roboto Light"/>
            </a:endParaRPr>
          </a:p>
        </p:txBody>
      </p:sp>
      <p:sp>
        <p:nvSpPr>
          <p:cNvPr id="12" name="TextBox 11"/>
          <p:cNvSpPr txBox="1"/>
          <p:nvPr/>
        </p:nvSpPr>
        <p:spPr>
          <a:xfrm>
            <a:off x="5292080" y="4685228"/>
            <a:ext cx="2678938" cy="461665"/>
          </a:xfrm>
          <a:prstGeom prst="rect">
            <a:avLst/>
          </a:prstGeom>
          <a:noFill/>
        </p:spPr>
        <p:txBody>
          <a:bodyPr wrap="none" rtlCol="0">
            <a:spAutoFit/>
          </a:bodyPr>
          <a:lstStyle/>
          <a:p>
            <a:r>
              <a:rPr lang="en-US" sz="2400" b="1" dirty="0" err="1" smtClean="0">
                <a:latin typeface="Roboto Light"/>
                <a:cs typeface="Roboto Light"/>
              </a:rPr>
              <a:t>Backbase</a:t>
            </a:r>
            <a:r>
              <a:rPr lang="en-US" sz="2400" b="1" dirty="0" smtClean="0">
                <a:latin typeface="Roboto Light"/>
                <a:cs typeface="Roboto Light"/>
              </a:rPr>
              <a:t> Themes</a:t>
            </a:r>
          </a:p>
        </p:txBody>
      </p:sp>
      <p:pic>
        <p:nvPicPr>
          <p:cNvPr id="14" name="Picture 13"/>
          <p:cNvPicPr>
            <a:picLocks noChangeAspect="1"/>
          </p:cNvPicPr>
          <p:nvPr/>
        </p:nvPicPr>
        <p:blipFill>
          <a:blip r:embed="rId4"/>
          <a:stretch>
            <a:fillRect/>
          </a:stretch>
        </p:blipFill>
        <p:spPr>
          <a:xfrm>
            <a:off x="3851921" y="2780928"/>
            <a:ext cx="1440160" cy="1656184"/>
          </a:xfrm>
          <a:prstGeom prst="rect">
            <a:avLst/>
          </a:prstGeom>
        </p:spPr>
      </p:pic>
    </p:spTree>
    <p:extLst>
      <p:ext uri="{BB962C8B-B14F-4D97-AF65-F5344CB8AC3E}">
        <p14:creationId xmlns:p14="http://schemas.microsoft.com/office/powerpoint/2010/main" val="530342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Content</a:t>
            </a:r>
          </a:p>
          <a:p>
            <a:pPr algn="ctr"/>
            <a:r>
              <a:rPr lang="nl-NL" sz="1000" dirty="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5117060"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758601"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 Extras</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937830" y="3588378"/>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Container</a:t>
            </a:r>
          </a:p>
          <a:p>
            <a:pPr algn="ctr"/>
            <a:r>
              <a:rPr lang="nl-NL" sz="1000" dirty="0" smtClean="0">
                <a:solidFill>
                  <a:schemeClr val="bg1"/>
                </a:solidFill>
                <a:latin typeface="Roboto Regular" panose="02000000000000000000" pitchFamily="2" charset="0"/>
                <a:ea typeface="Roboto Regular" panose="02000000000000000000" pitchFamily="2" charset="0"/>
              </a:rPr>
              <a:t>Development</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val="512048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569437" y="3747330"/>
            <a:ext cx="6467486" cy="216024"/>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5" name="TextBox 4"/>
          <p:cNvSpPr txBox="1"/>
          <p:nvPr/>
        </p:nvSpPr>
        <p:spPr>
          <a:xfrm>
            <a:off x="1115616" y="2204864"/>
            <a:ext cx="7042312" cy="2569934"/>
          </a:xfrm>
          <a:prstGeom prst="rect">
            <a:avLst/>
          </a:prstGeom>
          <a:noFill/>
        </p:spPr>
        <p:txBody>
          <a:bodyPr wrap="none" rtlCol="0">
            <a:spAutoFit/>
          </a:bodyPr>
          <a:lstStyle/>
          <a:p>
            <a:pPr>
              <a:lnSpc>
                <a:spcPct val="115000"/>
              </a:lnSpc>
              <a:spcAft>
                <a:spcPts val="0"/>
              </a:spcAft>
            </a:pPr>
            <a:r>
              <a:rPr lang="en-GB" sz="1400" dirty="0">
                <a:solidFill>
                  <a:srgbClr val="4C8317"/>
                </a:solidFill>
                <a:latin typeface="Consolas" panose="020B0609020204030204" pitchFamily="49" charset="0"/>
                <a:ea typeface="Times New Roman"/>
                <a:cs typeface="Consolas" panose="020B0609020204030204" pitchFamily="49" charset="0"/>
              </a:rPr>
              <a:t>&lt;?xml version="1.0" encoding="UTF-8"?&gt;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xmlns:w3c=</a:t>
            </a:r>
            <a:r>
              <a:rPr lang="en-GB" sz="1400" dirty="0">
                <a:solidFill>
                  <a:srgbClr val="AA5500"/>
                </a:solidFill>
                <a:latin typeface="Consolas" panose="020B0609020204030204" pitchFamily="49" charset="0"/>
                <a:ea typeface="Times New Roman"/>
                <a:cs typeface="Consolas" panose="020B0609020204030204" pitchFamily="49" charset="0"/>
              </a:rPr>
              <a:t>"http://www.w3.org/TR/widgets"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xmlns:bb</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"http://www.backbase.com/ns/widgets"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"http://www.w3.org/1999/xhtml"</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&lt;link</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type=</a:t>
            </a:r>
            <a:r>
              <a:rPr lang="en-GB" sz="1400" dirty="0">
                <a:solidFill>
                  <a:srgbClr val="AA5500"/>
                </a:solidFill>
                <a:latin typeface="Consolas" panose="020B0609020204030204" pitchFamily="49" charset="0"/>
                <a:ea typeface="Times New Roman"/>
                <a:cs typeface="Consolas" panose="020B0609020204030204" pitchFamily="49" charset="0"/>
              </a:rPr>
              <a:t>"text/</a:t>
            </a:r>
            <a:r>
              <a:rPr lang="en-GB" sz="1400" dirty="0" err="1">
                <a:solidFill>
                  <a:srgbClr val="AA5500"/>
                </a:solidFill>
                <a:latin typeface="Consolas" panose="020B0609020204030204" pitchFamily="49" charset="0"/>
                <a:ea typeface="Times New Roman"/>
                <a:cs typeface="Consolas" panose="020B0609020204030204" pitchFamily="49" charset="0"/>
              </a:rPr>
              <a:t>css</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rel</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stylesheet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href</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css</a:t>
            </a:r>
            <a:r>
              <a:rPr lang="en-GB" sz="1400" dirty="0">
                <a:solidFill>
                  <a:srgbClr val="AA5500"/>
                </a:solidFill>
                <a:latin typeface="Consolas" panose="020B0609020204030204" pitchFamily="49" charset="0"/>
                <a:ea typeface="Times New Roman"/>
                <a:cs typeface="Consolas" panose="020B0609020204030204" pitchFamily="49" charset="0"/>
              </a:rPr>
              <a:t>/accordion.css</a:t>
            </a:r>
            <a:r>
              <a:rPr lang="en-GB" sz="1400" dirty="0" smtClean="0">
                <a:solidFill>
                  <a:srgbClr val="AA5500"/>
                </a:solidFill>
                <a:latin typeface="Consolas" panose="020B0609020204030204" pitchFamily="49" charset="0"/>
                <a:ea typeface="Times New Roman"/>
                <a:cs typeface="Consolas" panose="020B0609020204030204" pitchFamily="49" charset="0"/>
              </a:rPr>
              <a:t>"</a:t>
            </a:r>
            <a:r>
              <a:rPr lang="en-GB" sz="1400" b="1" dirty="0" smtClean="0">
                <a:solidFill>
                  <a:srgbClr val="1E90FF"/>
                </a:solidFill>
                <a:latin typeface="Consolas" panose="020B0609020204030204" pitchFamily="49" charset="0"/>
                <a:ea typeface="Times New Roman"/>
                <a:cs typeface="Consolas" panose="020B0609020204030204" pitchFamily="49" charset="0"/>
              </a:rPr>
              <a:t>/&gt;</a:t>
            </a:r>
          </a:p>
          <a:p>
            <a:pPr>
              <a:lnSpc>
                <a:spcPct val="115000"/>
              </a:lnSpc>
              <a:spcAft>
                <a:spcPts val="0"/>
              </a:spcAft>
            </a:pPr>
            <a:r>
              <a:rPr lang="en-GB" sz="1400" dirty="0" smtClean="0">
                <a:solidFill>
                  <a:srgbClr val="1E90FF"/>
                </a:solidFill>
                <a:latin typeface="Consolas" panose="020B0609020204030204" pitchFamily="49" charset="0"/>
                <a:ea typeface="Times New Roman"/>
                <a:cs typeface="Consolas" panose="020B0609020204030204" pitchFamily="49" charset="0"/>
              </a:rPr>
              <a:t>    </a:t>
            </a:r>
            <a:r>
              <a:rPr lang="en-GB" sz="1400" b="1" dirty="0" smtClean="0">
                <a:solidFill>
                  <a:srgbClr val="1E90FF"/>
                </a:solidFill>
                <a:latin typeface="Consolas" panose="020B0609020204030204" pitchFamily="49" charset="0"/>
                <a:ea typeface="Times New Roman"/>
                <a:cs typeface="Consolas" panose="020B0609020204030204" pitchFamily="49" charset="0"/>
              </a:rPr>
              <a:t>&lt;</a:t>
            </a:r>
            <a:r>
              <a:rPr lang="en-GB" sz="1400" b="1" dirty="0">
                <a:solidFill>
                  <a:srgbClr val="1E90FF"/>
                </a:solidFill>
                <a:latin typeface="Consolas" panose="020B0609020204030204" pitchFamily="49" charset="0"/>
                <a:ea typeface="Times New Roman"/>
                <a:cs typeface="Consolas" panose="020B0609020204030204" pitchFamily="49" charset="0"/>
              </a:rPr>
              <a:t>script</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type=</a:t>
            </a:r>
            <a:r>
              <a:rPr lang="en-GB" sz="1400" dirty="0">
                <a:solidFill>
                  <a:srgbClr val="AA5500"/>
                </a:solidFill>
                <a:latin typeface="Consolas" panose="020B0609020204030204" pitchFamily="49" charset="0"/>
                <a:ea typeface="Times New Roman"/>
                <a:cs typeface="Consolas" panose="020B0609020204030204" pitchFamily="49" charset="0"/>
              </a:rPr>
              <a:t>"text/</a:t>
            </a:r>
            <a:r>
              <a:rPr lang="en-GB" sz="1400" dirty="0" err="1">
                <a:solidFill>
                  <a:srgbClr val="AA5500"/>
                </a:solidFill>
                <a:latin typeface="Consolas" panose="020B0609020204030204" pitchFamily="49" charset="0"/>
                <a:ea typeface="Times New Roman"/>
                <a:cs typeface="Consolas" panose="020B0609020204030204" pitchFamily="49" charset="0"/>
              </a:rPr>
              <a:t>javascript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src</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js</a:t>
            </a:r>
            <a:r>
              <a:rPr lang="en-GB" sz="1400" dirty="0">
                <a:solidFill>
                  <a:srgbClr val="AA5500"/>
                </a:solidFill>
                <a:latin typeface="Consolas" panose="020B0609020204030204" pitchFamily="49" charset="0"/>
                <a:ea typeface="Times New Roman"/>
                <a:cs typeface="Consolas" panose="020B0609020204030204" pitchFamily="49" charset="0"/>
              </a:rPr>
              <a:t>/accordion.js"</a:t>
            </a:r>
            <a:r>
              <a:rPr lang="en-GB" sz="1400" b="1" dirty="0">
                <a:solidFill>
                  <a:srgbClr val="1E90FF"/>
                </a:solidFill>
                <a:latin typeface="Consolas" panose="020B0609020204030204" pitchFamily="49" charset="0"/>
                <a:ea typeface="Times New Roman"/>
                <a:cs typeface="Consolas" panose="020B0609020204030204" pitchFamily="49" charset="0"/>
              </a:rPr>
              <a:t>&gt;&lt;/script&gt;</a:t>
            </a:r>
            <a:endParaRPr lang="en-GB" sz="1400" b="1" dirty="0" smtClean="0">
              <a:solidFill>
                <a:srgbClr val="1E90FF"/>
              </a:solidFill>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smtClean="0">
                <a:solidFill>
                  <a:srgbClr val="1E90FF"/>
                </a:solidFill>
                <a:latin typeface="Consolas" panose="020B0609020204030204" pitchFamily="49" charset="0"/>
                <a:ea typeface="Times New Roman"/>
                <a:cs typeface="Consolas" panose="020B0609020204030204" pitchFamily="49" charset="0"/>
              </a:rPr>
              <a:t>  &lt;/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&lt;/w3c:widget&gt;</a:t>
            </a:r>
            <a:endParaRPr lang="en-GB" sz="1400" dirty="0">
              <a:effectLst/>
              <a:latin typeface="Consolas" panose="020B0609020204030204" pitchFamily="49" charset="0"/>
              <a:ea typeface="Times New Roman"/>
              <a:cs typeface="Consolas" panose="020B0609020204030204" pitchFamily="49" charset="0"/>
            </a:endParaRPr>
          </a:p>
        </p:txBody>
      </p:sp>
      <p:sp>
        <p:nvSpPr>
          <p:cNvPr id="2" name="Text Placeholder 1"/>
          <p:cNvSpPr>
            <a:spLocks noGrp="1"/>
          </p:cNvSpPr>
          <p:nvPr>
            <p:ph type="body" sz="quarter" idx="13"/>
          </p:nvPr>
        </p:nvSpPr>
        <p:spPr/>
        <p:txBody>
          <a:bodyPr/>
          <a:lstStyle/>
          <a:p>
            <a:r>
              <a:rPr lang="en-US" dirty="0" smtClean="0"/>
              <a:t>Container Functionality</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20</a:t>
            </a:fld>
            <a:endParaRPr lang="en-US" dirty="0"/>
          </a:p>
        </p:txBody>
      </p:sp>
    </p:spTree>
    <p:extLst>
      <p:ext uri="{BB962C8B-B14F-4D97-AF65-F5344CB8AC3E}">
        <p14:creationId xmlns:p14="http://schemas.microsoft.com/office/powerpoint/2010/main" val="3587551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21</a:t>
            </a:fld>
            <a:endParaRPr lang="en-US" dirty="0"/>
          </a:p>
        </p:txBody>
      </p:sp>
      <p:sp>
        <p:nvSpPr>
          <p:cNvPr id="3" name="Text Placeholder 2"/>
          <p:cNvSpPr>
            <a:spLocks noGrp="1"/>
          </p:cNvSpPr>
          <p:nvPr>
            <p:ph type="body" sz="quarter" idx="13"/>
          </p:nvPr>
        </p:nvSpPr>
        <p:spPr/>
        <p:txBody>
          <a:bodyPr/>
          <a:lstStyle/>
          <a:p>
            <a:r>
              <a:rPr lang="en-US" dirty="0" smtClean="0"/>
              <a:t>Exercise: Style Your Container</a:t>
            </a:r>
            <a:endParaRPr lang="en-GB" dirty="0"/>
          </a:p>
        </p:txBody>
      </p:sp>
      <p:sp>
        <p:nvSpPr>
          <p:cNvPr id="11" name="TextBox 10"/>
          <p:cNvSpPr txBox="1"/>
          <p:nvPr/>
        </p:nvSpPr>
        <p:spPr>
          <a:xfrm>
            <a:off x="565839" y="2060848"/>
            <a:ext cx="6768752" cy="646331"/>
          </a:xfrm>
          <a:prstGeom prst="rect">
            <a:avLst/>
          </a:prstGeom>
          <a:noFill/>
        </p:spPr>
        <p:txBody>
          <a:bodyPr wrap="square" rtlCol="0">
            <a:spAutoFit/>
          </a:bodyPr>
          <a:lstStyle/>
          <a:p>
            <a:r>
              <a:rPr lang="en-US" dirty="0">
                <a:latin typeface="Roboto Light"/>
                <a:cs typeface="Roboto Light"/>
              </a:rPr>
              <a:t>Using Twitter Bootstrap (getbootstrap.com), use the “Panels” styles for your areas and your </a:t>
            </a:r>
            <a:r>
              <a:rPr lang="en-US" dirty="0" smtClean="0">
                <a:latin typeface="Roboto Light"/>
                <a:cs typeface="Roboto Light"/>
              </a:rPr>
              <a:t>titles.</a:t>
            </a:r>
          </a:p>
        </p:txBody>
      </p:sp>
      <p:sp>
        <p:nvSpPr>
          <p:cNvPr id="12" name="TextBox 11"/>
          <p:cNvSpPr txBox="1"/>
          <p:nvPr/>
        </p:nvSpPr>
        <p:spPr>
          <a:xfrm>
            <a:off x="565839" y="3068960"/>
            <a:ext cx="6480720" cy="923330"/>
          </a:xfrm>
          <a:prstGeom prst="rect">
            <a:avLst/>
          </a:prstGeom>
          <a:noFill/>
        </p:spPr>
        <p:txBody>
          <a:bodyPr wrap="square" rtlCol="0">
            <a:spAutoFit/>
          </a:bodyPr>
          <a:lstStyle/>
          <a:p>
            <a:r>
              <a:rPr lang="en-US" b="1" dirty="0" smtClean="0">
                <a:latin typeface="Roboto Light"/>
                <a:cs typeface="Roboto Light"/>
              </a:rPr>
              <a:t>Optional 1</a:t>
            </a:r>
          </a:p>
          <a:p>
            <a:r>
              <a:rPr lang="en-US" dirty="0" smtClean="0">
                <a:latin typeface="Roboto Light"/>
                <a:cs typeface="Roboto Light"/>
              </a:rPr>
              <a:t>Using a combination of Twitter Bootstrap, custom styles and changes in your template, make the Accordion horizontal</a:t>
            </a:r>
          </a:p>
        </p:txBody>
      </p:sp>
      <p:sp>
        <p:nvSpPr>
          <p:cNvPr id="13" name="TextBox 12"/>
          <p:cNvSpPr txBox="1"/>
          <p:nvPr/>
        </p:nvSpPr>
        <p:spPr>
          <a:xfrm>
            <a:off x="565839" y="4437112"/>
            <a:ext cx="6480720" cy="1200329"/>
          </a:xfrm>
          <a:prstGeom prst="rect">
            <a:avLst/>
          </a:prstGeom>
          <a:noFill/>
        </p:spPr>
        <p:txBody>
          <a:bodyPr wrap="square" rtlCol="0">
            <a:spAutoFit/>
          </a:bodyPr>
          <a:lstStyle/>
          <a:p>
            <a:r>
              <a:rPr lang="en-US" b="1" dirty="0" smtClean="0">
                <a:latin typeface="Roboto Light"/>
                <a:cs typeface="Roboto Light"/>
              </a:rPr>
              <a:t>Optional 2</a:t>
            </a:r>
          </a:p>
          <a:p>
            <a:r>
              <a:rPr lang="en-US" dirty="0" smtClean="0">
                <a:latin typeface="Roboto Light"/>
                <a:cs typeface="Roboto Light"/>
              </a:rPr>
              <a:t>Change your Accordion container to a Tab container (to save time, don’t change the names of the files and the items in the portal model)</a:t>
            </a:r>
          </a:p>
        </p:txBody>
      </p:sp>
    </p:spTree>
    <p:extLst>
      <p:ext uri="{BB962C8B-B14F-4D97-AF65-F5344CB8AC3E}">
        <p14:creationId xmlns:p14="http://schemas.microsoft.com/office/powerpoint/2010/main" val="4123880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22</a:t>
            </a:fld>
            <a:endParaRPr lang="en-US" dirty="0"/>
          </a:p>
        </p:txBody>
      </p:sp>
      <p:sp>
        <p:nvSpPr>
          <p:cNvPr id="5" name="Text Placeholder 4"/>
          <p:cNvSpPr>
            <a:spLocks noGrp="1"/>
          </p:cNvSpPr>
          <p:nvPr>
            <p:ph type="body" sz="quarter" idx="11"/>
          </p:nvPr>
        </p:nvSpPr>
        <p:spPr/>
        <p:txBody>
          <a:bodyPr/>
          <a:lstStyle/>
          <a:p>
            <a:r>
              <a:rPr lang="en-US" dirty="0" smtClean="0"/>
              <a:t>Client-Side Rendering</a:t>
            </a:r>
            <a:endParaRPr lang="en-GB" dirty="0"/>
          </a:p>
        </p:txBody>
      </p:sp>
      <p:sp>
        <p:nvSpPr>
          <p:cNvPr id="6" name="Text Placeholder 5"/>
          <p:cNvSpPr>
            <a:spLocks noGrp="1"/>
          </p:cNvSpPr>
          <p:nvPr>
            <p:ph type="body" sz="quarter" idx="12"/>
          </p:nvPr>
        </p:nvSpPr>
        <p:spPr/>
        <p:txBody>
          <a:bodyPr/>
          <a:lstStyle/>
          <a:p>
            <a:r>
              <a:rPr lang="en-US" dirty="0"/>
              <a:t>Container Development</a:t>
            </a:r>
          </a:p>
        </p:txBody>
      </p:sp>
    </p:spTree>
    <p:extLst>
      <p:ext uri="{BB962C8B-B14F-4D97-AF65-F5344CB8AC3E}">
        <p14:creationId xmlns:p14="http://schemas.microsoft.com/office/powerpoint/2010/main" val="2320953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569436" y="4247060"/>
            <a:ext cx="7149261" cy="473796"/>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 name="Text Placeholder 1"/>
          <p:cNvSpPr>
            <a:spLocks noGrp="1"/>
          </p:cNvSpPr>
          <p:nvPr>
            <p:ph type="body" sz="quarter" idx="13"/>
          </p:nvPr>
        </p:nvSpPr>
        <p:spPr/>
        <p:txBody>
          <a:bodyPr/>
          <a:lstStyle/>
          <a:p>
            <a:r>
              <a:rPr lang="en-US" dirty="0"/>
              <a:t>Client-Side Rendering</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23</a:t>
            </a:fld>
            <a:endParaRPr lang="en-US" dirty="0"/>
          </a:p>
        </p:txBody>
      </p:sp>
      <p:sp>
        <p:nvSpPr>
          <p:cNvPr id="5" name="TextBox 4"/>
          <p:cNvSpPr txBox="1"/>
          <p:nvPr/>
        </p:nvSpPr>
        <p:spPr>
          <a:xfrm>
            <a:off x="1115616" y="2204864"/>
            <a:ext cx="7738016" cy="3065455"/>
          </a:xfrm>
          <a:prstGeom prst="rect">
            <a:avLst/>
          </a:prstGeom>
          <a:noFill/>
        </p:spPr>
        <p:txBody>
          <a:bodyPr wrap="none" rtlCol="0">
            <a:spAutoFit/>
          </a:bodyPr>
          <a:lstStyle/>
          <a:p>
            <a:pPr>
              <a:lnSpc>
                <a:spcPct val="115000"/>
              </a:lnSpc>
              <a:spcAft>
                <a:spcPts val="0"/>
              </a:spcAft>
            </a:pPr>
            <a:r>
              <a:rPr lang="en-GB" sz="1400" dirty="0">
                <a:solidFill>
                  <a:srgbClr val="4C8317"/>
                </a:solidFill>
                <a:latin typeface="Consolas" panose="020B0609020204030204" pitchFamily="49" charset="0"/>
                <a:ea typeface="Times New Roman"/>
                <a:cs typeface="Consolas" panose="020B0609020204030204" pitchFamily="49" charset="0"/>
              </a:rPr>
              <a:t>&lt;?xml version="1.0" encoding="UTF-8"?&gt;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xmlns:w3c=</a:t>
            </a:r>
            <a:r>
              <a:rPr lang="en-GB" sz="1400" dirty="0">
                <a:solidFill>
                  <a:srgbClr val="AA5500"/>
                </a:solidFill>
                <a:latin typeface="Consolas" panose="020B0609020204030204" pitchFamily="49" charset="0"/>
                <a:ea typeface="Times New Roman"/>
                <a:cs typeface="Consolas" panose="020B0609020204030204" pitchFamily="49" charset="0"/>
              </a:rPr>
              <a:t>"http://www.w3.org/TR/widgets"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xmlns:bb</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"http://www.backbase.com/ns/widgets"</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xmlns</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"http://www.w3.org/1999/xhtml"</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&lt;link</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type=</a:t>
            </a:r>
            <a:r>
              <a:rPr lang="en-GB" sz="1400" dirty="0">
                <a:solidFill>
                  <a:srgbClr val="AA5500"/>
                </a:solidFill>
                <a:latin typeface="Consolas" panose="020B0609020204030204" pitchFamily="49" charset="0"/>
                <a:ea typeface="Times New Roman"/>
                <a:cs typeface="Consolas" panose="020B0609020204030204" pitchFamily="49" charset="0"/>
              </a:rPr>
              <a:t>"text/</a:t>
            </a:r>
            <a:r>
              <a:rPr lang="en-GB" sz="1400" dirty="0" err="1">
                <a:solidFill>
                  <a:srgbClr val="AA5500"/>
                </a:solidFill>
                <a:latin typeface="Consolas" panose="020B0609020204030204" pitchFamily="49" charset="0"/>
                <a:ea typeface="Times New Roman"/>
                <a:cs typeface="Consolas" panose="020B0609020204030204" pitchFamily="49" charset="0"/>
              </a:rPr>
              <a:t>css</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rel</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stylesheet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href</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css</a:t>
            </a:r>
            <a:r>
              <a:rPr lang="en-GB" sz="1400" dirty="0">
                <a:solidFill>
                  <a:srgbClr val="AA5500"/>
                </a:solidFill>
                <a:latin typeface="Consolas" panose="020B0609020204030204" pitchFamily="49" charset="0"/>
                <a:ea typeface="Times New Roman"/>
                <a:cs typeface="Consolas" panose="020B0609020204030204" pitchFamily="49" charset="0"/>
              </a:rPr>
              <a:t>/accordion.css</a:t>
            </a:r>
            <a:r>
              <a:rPr lang="en-GB" sz="1400" dirty="0" smtClean="0">
                <a:solidFill>
                  <a:srgbClr val="AA5500"/>
                </a:solidFill>
                <a:latin typeface="Consolas" panose="020B0609020204030204" pitchFamily="49" charset="0"/>
                <a:ea typeface="Times New Roman"/>
                <a:cs typeface="Consolas" panose="020B0609020204030204" pitchFamily="49" charset="0"/>
              </a:rPr>
              <a:t>"</a:t>
            </a:r>
            <a:r>
              <a:rPr lang="en-GB" sz="1400" b="1" dirty="0" smtClean="0">
                <a:solidFill>
                  <a:srgbClr val="1E90FF"/>
                </a:solidFill>
                <a:latin typeface="Consolas" panose="020B0609020204030204" pitchFamily="49" charset="0"/>
                <a:ea typeface="Times New Roman"/>
                <a:cs typeface="Consolas" panose="020B0609020204030204" pitchFamily="49" charset="0"/>
              </a:rPr>
              <a:t>/&gt;</a:t>
            </a:r>
          </a:p>
          <a:p>
            <a:pPr>
              <a:lnSpc>
                <a:spcPct val="115000"/>
              </a:lnSpc>
              <a:spcAft>
                <a:spcPts val="0"/>
              </a:spcAft>
            </a:pPr>
            <a:r>
              <a:rPr lang="en-GB" sz="1400" dirty="0" smtClean="0">
                <a:solidFill>
                  <a:srgbClr val="1E90FF"/>
                </a:solidFill>
                <a:latin typeface="Consolas" panose="020B0609020204030204" pitchFamily="49" charset="0"/>
                <a:ea typeface="Times New Roman"/>
                <a:cs typeface="Consolas" panose="020B0609020204030204" pitchFamily="49" charset="0"/>
              </a:rPr>
              <a:t>    </a:t>
            </a:r>
            <a:r>
              <a:rPr lang="en-GB" sz="1400" b="1" dirty="0" smtClean="0">
                <a:solidFill>
                  <a:srgbClr val="1E90FF"/>
                </a:solidFill>
                <a:latin typeface="Consolas" panose="020B0609020204030204" pitchFamily="49" charset="0"/>
                <a:ea typeface="Times New Roman"/>
                <a:cs typeface="Consolas" panose="020B0609020204030204" pitchFamily="49" charset="0"/>
              </a:rPr>
              <a:t>&lt;</a:t>
            </a:r>
            <a:r>
              <a:rPr lang="en-GB" sz="1400" b="1" dirty="0">
                <a:solidFill>
                  <a:srgbClr val="1E90FF"/>
                </a:solidFill>
                <a:latin typeface="Consolas" panose="020B0609020204030204" pitchFamily="49" charset="0"/>
                <a:ea typeface="Times New Roman"/>
                <a:cs typeface="Consolas" panose="020B0609020204030204" pitchFamily="49" charset="0"/>
              </a:rPr>
              <a:t>script</a:t>
            </a:r>
            <a:r>
              <a:rPr lang="en-GB" sz="1400" dirty="0">
                <a:latin typeface="Consolas" panose="020B0609020204030204" pitchFamily="49" charset="0"/>
                <a:ea typeface="Times New Roman"/>
                <a:cs typeface="Consolas" panose="020B0609020204030204" pitchFamily="49" charset="0"/>
              </a:rPr>
              <a:t> </a:t>
            </a:r>
            <a:r>
              <a:rPr lang="en-GB" sz="1400" dirty="0">
                <a:solidFill>
                  <a:srgbClr val="1E90FF"/>
                </a:solidFill>
                <a:latin typeface="Consolas" panose="020B0609020204030204" pitchFamily="49" charset="0"/>
                <a:ea typeface="Times New Roman"/>
                <a:cs typeface="Consolas" panose="020B0609020204030204" pitchFamily="49" charset="0"/>
              </a:rPr>
              <a:t>type=</a:t>
            </a:r>
            <a:r>
              <a:rPr lang="en-GB" sz="1400" dirty="0">
                <a:solidFill>
                  <a:srgbClr val="AA5500"/>
                </a:solidFill>
                <a:latin typeface="Consolas" panose="020B0609020204030204" pitchFamily="49" charset="0"/>
                <a:ea typeface="Times New Roman"/>
                <a:cs typeface="Consolas" panose="020B0609020204030204" pitchFamily="49" charset="0"/>
              </a:rPr>
              <a:t>"text/</a:t>
            </a:r>
            <a:r>
              <a:rPr lang="en-GB" sz="1400" dirty="0" err="1">
                <a:solidFill>
                  <a:srgbClr val="AA5500"/>
                </a:solidFill>
                <a:latin typeface="Consolas" panose="020B0609020204030204" pitchFamily="49" charset="0"/>
                <a:ea typeface="Times New Roman"/>
                <a:cs typeface="Consolas" panose="020B0609020204030204" pitchFamily="49" charset="0"/>
              </a:rPr>
              <a:t>javascript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src</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js</a:t>
            </a:r>
            <a:r>
              <a:rPr lang="en-GB" sz="1400" dirty="0">
                <a:solidFill>
                  <a:srgbClr val="AA5500"/>
                </a:solidFill>
                <a:latin typeface="Consolas" panose="020B0609020204030204" pitchFamily="49" charset="0"/>
                <a:ea typeface="Times New Roman"/>
                <a:cs typeface="Consolas" panose="020B0609020204030204" pitchFamily="49" charset="0"/>
              </a:rPr>
              <a:t>/accordion.js"</a:t>
            </a:r>
            <a:r>
              <a:rPr lang="en-GB" sz="1400" b="1" dirty="0">
                <a:solidFill>
                  <a:srgbClr val="1E90FF"/>
                </a:solidFill>
                <a:latin typeface="Consolas" panose="020B0609020204030204" pitchFamily="49" charset="0"/>
                <a:ea typeface="Times New Roman"/>
                <a:cs typeface="Consolas" panose="020B0609020204030204" pitchFamily="49" charset="0"/>
              </a:rPr>
              <a:t>&gt;&lt;/script&gt;</a:t>
            </a:r>
            <a:endParaRPr lang="en-GB" sz="1400" b="1" dirty="0" smtClean="0">
              <a:solidFill>
                <a:srgbClr val="1E90FF"/>
              </a:solidFill>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smtClean="0">
                <a:latin typeface="Consolas" panose="020B0609020204030204" pitchFamily="49" charset="0"/>
                <a:ea typeface="Times New Roman"/>
                <a:cs typeface="Consolas" panose="020B0609020204030204" pitchFamily="49" charset="0"/>
              </a:rPr>
              <a:t>    </a:t>
            </a:r>
            <a:r>
              <a:rPr lang="en-GB" sz="1400" b="1" dirty="0" smtClean="0">
                <a:solidFill>
                  <a:srgbClr val="1E90FF"/>
                </a:solidFill>
                <a:latin typeface="Consolas" panose="020B0609020204030204" pitchFamily="49" charset="0"/>
                <a:ea typeface="Times New Roman"/>
                <a:cs typeface="Consolas" panose="020B0609020204030204" pitchFamily="49" charset="0"/>
              </a:rPr>
              <a:t>&lt;</a:t>
            </a:r>
            <a:r>
              <a:rPr lang="en-GB" sz="1400" b="1" dirty="0">
                <a:solidFill>
                  <a:srgbClr val="1E90FF"/>
                </a:solidFill>
                <a:latin typeface="Consolas" panose="020B0609020204030204" pitchFamily="49" charset="0"/>
                <a:ea typeface="Times New Roman"/>
                <a:cs typeface="Consolas" panose="020B0609020204030204" pitchFamily="49" charset="0"/>
              </a:rPr>
              <a:t>script</a:t>
            </a:r>
            <a:r>
              <a:rPr lang="en-GB" sz="1400" dirty="0">
                <a:solidFill>
                  <a:srgbClr val="1E90FF"/>
                </a:solidFill>
                <a:latin typeface="Consolas" panose="020B0609020204030204" pitchFamily="49" charset="0"/>
                <a:ea typeface="Times New Roman"/>
                <a:cs typeface="Consolas" panose="020B0609020204030204" pitchFamily="49" charset="0"/>
              </a:rPr>
              <a:t> type=</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smtClean="0">
                <a:solidFill>
                  <a:srgbClr val="AA5500"/>
                </a:solidFill>
                <a:latin typeface="Consolas" panose="020B0609020204030204" pitchFamily="49" charset="0"/>
                <a:ea typeface="Times New Roman"/>
                <a:cs typeface="Consolas" panose="020B0609020204030204" pitchFamily="49" charset="0"/>
              </a:rPr>
              <a:t>text/</a:t>
            </a:r>
            <a:r>
              <a:rPr lang="en-GB" sz="1400" dirty="0" err="1" smtClean="0">
                <a:solidFill>
                  <a:srgbClr val="AA5500"/>
                </a:solidFill>
                <a:latin typeface="Consolas" panose="020B0609020204030204" pitchFamily="49" charset="0"/>
                <a:ea typeface="Times New Roman"/>
                <a:cs typeface="Consolas" panose="020B0609020204030204" pitchFamily="49" charset="0"/>
              </a:rPr>
              <a:t>javascript</a:t>
            </a:r>
            <a:r>
              <a:rPr lang="en-GB" sz="1400" dirty="0">
                <a:solidFill>
                  <a:srgbClr val="AA5500"/>
                </a:solidFill>
                <a:latin typeface="Consolas" panose="020B0609020204030204" pitchFamily="49" charset="0"/>
                <a:ea typeface="Times New Roman"/>
                <a:cs typeface="Consolas" panose="020B0609020204030204" pitchFamily="49" charset="0"/>
              </a:rPr>
              <a:t>"</a:t>
            </a:r>
            <a:endParaRPr lang="en-GB" sz="1400" dirty="0" smtClean="0">
              <a:solidFill>
                <a:srgbClr val="AA5500"/>
              </a:solidFill>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dirty="0" smtClean="0">
                <a:latin typeface="Consolas" panose="020B0609020204030204" pitchFamily="49" charset="0"/>
                <a:ea typeface="Times New Roman"/>
                <a:cs typeface="Consolas" panose="020B0609020204030204" pitchFamily="49" charset="0"/>
              </a:rPr>
              <a:t>     </a:t>
            </a:r>
            <a:r>
              <a:rPr lang="en-GB" sz="1400" dirty="0" err="1">
                <a:solidFill>
                  <a:srgbClr val="1E90FF"/>
                </a:solidFill>
                <a:latin typeface="Consolas" panose="020B0609020204030204" pitchFamily="49" charset="0"/>
                <a:ea typeface="Times New Roman"/>
                <a:cs typeface="Consolas" panose="020B0609020204030204" pitchFamily="49" charset="0"/>
              </a:rPr>
              <a:t>src</a:t>
            </a:r>
            <a:r>
              <a:rPr lang="en-GB" sz="1400" dirty="0">
                <a:solidFill>
                  <a:srgbClr val="1E90FF"/>
                </a:solidFill>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contextRoot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smtClean="0">
                <a:solidFill>
                  <a:srgbClr val="AA5500"/>
                </a:solidFill>
                <a:latin typeface="Consolas" panose="020B0609020204030204" pitchFamily="49" charset="0"/>
                <a:ea typeface="Times New Roman"/>
                <a:cs typeface="Consolas" panose="020B0609020204030204" pitchFamily="49" charset="0"/>
              </a:rPr>
              <a:t>templates/</a:t>
            </a:r>
            <a:r>
              <a:rPr lang="en-GB" sz="1400" dirty="0" err="1" smtClean="0">
                <a:solidFill>
                  <a:srgbClr val="AA5500"/>
                </a:solidFill>
                <a:latin typeface="Consolas" panose="020B0609020204030204" pitchFamily="49" charset="0"/>
                <a:ea typeface="Times New Roman"/>
                <a:cs typeface="Consolas" panose="020B0609020204030204" pitchFamily="49" charset="0"/>
              </a:rPr>
              <a:t>AccordionTemplate</a:t>
            </a:r>
            <a:r>
              <a:rPr lang="en-GB" sz="1400" dirty="0" smtClean="0">
                <a:solidFill>
                  <a:srgbClr val="AA5500"/>
                </a:solidFill>
                <a:latin typeface="Consolas" panose="020B0609020204030204" pitchFamily="49" charset="0"/>
                <a:ea typeface="Times New Roman"/>
                <a:cs typeface="Consolas" panose="020B0609020204030204" pitchFamily="49" charset="0"/>
              </a:rPr>
              <a:t>/template.js</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b="1" dirty="0">
                <a:solidFill>
                  <a:srgbClr val="1E90FF"/>
                </a:solidFill>
                <a:latin typeface="Consolas" panose="020B0609020204030204" pitchFamily="49" charset="0"/>
                <a:ea typeface="Times New Roman"/>
                <a:cs typeface="Consolas" panose="020B0609020204030204" pitchFamily="49" charset="0"/>
              </a:rPr>
              <a:t>&gt;&lt;/script&gt;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r>
              <a:rPr lang="en-GB" sz="1400" b="1" dirty="0">
                <a:solidFill>
                  <a:srgbClr val="1E90FF"/>
                </a:solidFill>
                <a:latin typeface="Consolas" panose="020B0609020204030204" pitchFamily="49" charset="0"/>
                <a:ea typeface="Times New Roman"/>
                <a:cs typeface="Consolas" panose="020B0609020204030204" pitchFamily="49" charset="0"/>
              </a:rPr>
              <a:t>&lt;/</a:t>
            </a:r>
            <a:r>
              <a:rPr lang="en-GB" sz="1400" b="1" dirty="0" err="1">
                <a:solidFill>
                  <a:srgbClr val="1E90FF"/>
                </a:solidFill>
                <a:latin typeface="Consolas" panose="020B0609020204030204" pitchFamily="49" charset="0"/>
                <a:ea typeface="Times New Roman"/>
                <a:cs typeface="Consolas" panose="020B0609020204030204" pitchFamily="49" charset="0"/>
              </a:rPr>
              <a:t>bb:resources</a:t>
            </a:r>
            <a:r>
              <a:rPr lang="en-GB" sz="1400" b="1" dirty="0">
                <a:solidFill>
                  <a:srgbClr val="1E90FF"/>
                </a:solidFill>
                <a:latin typeface="Consolas" panose="020B0609020204030204" pitchFamily="49" charset="0"/>
                <a:ea typeface="Times New Roman"/>
                <a:cs typeface="Consolas" panose="020B0609020204030204" pitchFamily="49" charset="0"/>
              </a:rPr>
              <a:t>&gt;</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b="1" dirty="0">
                <a:solidFill>
                  <a:srgbClr val="1E90FF"/>
                </a:solidFill>
                <a:latin typeface="Consolas" panose="020B0609020204030204" pitchFamily="49" charset="0"/>
                <a:ea typeface="Times New Roman"/>
                <a:cs typeface="Consolas" panose="020B0609020204030204" pitchFamily="49" charset="0"/>
              </a:rPr>
              <a:t>&lt;/w3c:widget&gt;</a:t>
            </a:r>
            <a:endParaRPr lang="en-GB" sz="1400" dirty="0">
              <a:effectLst/>
              <a:latin typeface="Consolas" panose="020B0609020204030204" pitchFamily="49" charset="0"/>
              <a:ea typeface="Times New Roman"/>
              <a:cs typeface="Consolas" panose="020B0609020204030204" pitchFamily="49" charset="0"/>
            </a:endParaRPr>
          </a:p>
        </p:txBody>
      </p:sp>
    </p:spTree>
    <p:extLst>
      <p:ext uri="{BB962C8B-B14F-4D97-AF65-F5344CB8AC3E}">
        <p14:creationId xmlns:p14="http://schemas.microsoft.com/office/powerpoint/2010/main" val="1301623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420581" y="3917451"/>
            <a:ext cx="5458684" cy="663677"/>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4" name="TextBox 3"/>
          <p:cNvSpPr txBox="1"/>
          <p:nvPr/>
        </p:nvSpPr>
        <p:spPr>
          <a:xfrm>
            <a:off x="1008749" y="1123865"/>
            <a:ext cx="7066358" cy="5189113"/>
          </a:xfrm>
          <a:prstGeom prst="rect">
            <a:avLst/>
          </a:prstGeom>
          <a:noFill/>
        </p:spPr>
        <p:txBody>
          <a:bodyPr wrap="none" rtlCol="0">
            <a:spAutoFit/>
          </a:bodyPr>
          <a:lstStyle/>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function</a:t>
            </a:r>
            <a:r>
              <a:rPr lang="en-GB" sz="1200" dirty="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solidFill>
                  <a:srgbClr val="0000AA"/>
                </a:solidFill>
                <a:latin typeface="Consolas" panose="020B0609020204030204" pitchFamily="49" charset="0"/>
                <a:ea typeface="Times New Roman"/>
                <a:cs typeface="Consolas" panose="020B0609020204030204" pitchFamily="49" charset="0"/>
              </a:rPr>
              <a:t>var</a:t>
            </a:r>
            <a:r>
              <a:rPr lang="en-GB" sz="1200" dirty="0">
                <a:latin typeface="Consolas" panose="020B0609020204030204" pitchFamily="49" charset="0"/>
                <a:ea typeface="Times New Roman"/>
                <a:cs typeface="Consolas" panose="020B0609020204030204" pitchFamily="49" charset="0"/>
              </a:rPr>
              <a:t> Container = b$.</a:t>
            </a:r>
            <a:r>
              <a:rPr lang="en-GB" sz="1200" dirty="0" err="1">
                <a:latin typeface="Consolas" panose="020B0609020204030204" pitchFamily="49" charset="0"/>
                <a:ea typeface="Times New Roman"/>
                <a:cs typeface="Consolas" panose="020B0609020204030204" pitchFamily="49" charset="0"/>
              </a:rPr>
              <a:t>bdom</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getNamespace</a:t>
            </a:r>
            <a:r>
              <a:rPr lang="en-GB" sz="1200" dirty="0">
                <a:latin typeface="Consolas" panose="020B0609020204030204" pitchFamily="49" charset="0"/>
                <a:ea typeface="Times New Roman"/>
                <a:cs typeface="Consolas" panose="020B0609020204030204" pitchFamily="49" charset="0"/>
              </a:rPr>
              <a:t>(</a:t>
            </a:r>
            <a:r>
              <a:rPr lang="en-GB" sz="1200" dirty="0">
                <a:solidFill>
                  <a:srgbClr val="AA5500"/>
                </a:solidFill>
                <a:latin typeface="Consolas" panose="020B0609020204030204" pitchFamily="49" charset="0"/>
                <a:ea typeface="Times New Roman"/>
                <a:cs typeface="Consolas" panose="020B0609020204030204" pitchFamily="49" charset="0"/>
              </a:rPr>
              <a:t>'http://backbase.com/2013/</a:t>
            </a:r>
            <a:r>
              <a:rPr lang="en-GB" sz="1200" dirty="0" err="1">
                <a:solidFill>
                  <a:srgbClr val="AA5500"/>
                </a:solidFill>
                <a:latin typeface="Consolas" panose="020B0609020204030204" pitchFamily="49" charset="0"/>
                <a:ea typeface="Times New Roman"/>
                <a:cs typeface="Consolas" panose="020B0609020204030204" pitchFamily="49" charset="0"/>
              </a:rPr>
              <a:t>portalView</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getClass</a:t>
            </a:r>
            <a:r>
              <a:rPr lang="en-GB" sz="1200" dirty="0">
                <a:latin typeface="Consolas" panose="020B0609020204030204" pitchFamily="49" charset="0"/>
                <a:ea typeface="Times New Roman"/>
                <a:cs typeface="Consolas" panose="020B0609020204030204" pitchFamily="49" charset="0"/>
              </a:rPr>
              <a:t>(</a:t>
            </a:r>
            <a:r>
              <a:rPr lang="en-GB" sz="1200" dirty="0">
                <a:solidFill>
                  <a:srgbClr val="AA5500"/>
                </a:solidFill>
                <a:latin typeface="Consolas" panose="020B0609020204030204" pitchFamily="49" charset="0"/>
                <a:ea typeface="Times New Roman"/>
                <a:cs typeface="Consolas" panose="020B0609020204030204" pitchFamily="49" charset="0"/>
              </a:rPr>
              <a:t>'container'</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Container.extend</a:t>
            </a: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function</a:t>
            </a: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bdomDocument</a:t>
            </a:r>
            <a:r>
              <a:rPr lang="en-GB" sz="1200" dirty="0">
                <a:latin typeface="Consolas" panose="020B0609020204030204" pitchFamily="49" charset="0"/>
                <a:ea typeface="Times New Roman"/>
                <a:cs typeface="Consolas" panose="020B0609020204030204" pitchFamily="49" charset="0"/>
              </a:rPr>
              <a:t>, node)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Container.apply</a:t>
            </a: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this</a:t>
            </a:r>
            <a:r>
              <a:rPr lang="en-GB" sz="1200" dirty="0">
                <a:latin typeface="Consolas" panose="020B0609020204030204" pitchFamily="49" charset="0"/>
                <a:ea typeface="Times New Roman"/>
                <a:cs typeface="Consolas" panose="020B0609020204030204" pitchFamily="49" charset="0"/>
              </a:rPr>
              <a:t>, arguments);</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solidFill>
                  <a:srgbClr val="0000AA"/>
                </a:solidFill>
                <a:latin typeface="Consolas" panose="020B0609020204030204" pitchFamily="49" charset="0"/>
                <a:ea typeface="Times New Roman"/>
                <a:cs typeface="Consolas" panose="020B0609020204030204" pitchFamily="49" charset="0"/>
              </a:rPr>
              <a:t>this</a:t>
            </a:r>
            <a:r>
              <a:rPr lang="en-GB" sz="1200" dirty="0" err="1">
                <a:latin typeface="Consolas" panose="020B0609020204030204" pitchFamily="49" charset="0"/>
                <a:ea typeface="Times New Roman"/>
                <a:cs typeface="Consolas" panose="020B0609020204030204" pitchFamily="49" charset="0"/>
              </a:rPr>
              <a:t>.isPossibleDragTarget</a:t>
            </a:r>
            <a:r>
              <a:rPr lang="en-GB" sz="1200" dirty="0">
                <a:latin typeface="Consolas" panose="020B0609020204030204" pitchFamily="49" charset="0"/>
                <a:ea typeface="Times New Roman"/>
                <a:cs typeface="Consolas" panose="020B0609020204030204" pitchFamily="49" charset="0"/>
              </a:rPr>
              <a:t> = </a:t>
            </a:r>
            <a:r>
              <a:rPr lang="en-GB" sz="1200" dirty="0">
                <a:solidFill>
                  <a:srgbClr val="0000AA"/>
                </a:solidFill>
                <a:latin typeface="Consolas" panose="020B0609020204030204" pitchFamily="49" charset="0"/>
                <a:ea typeface="Times New Roman"/>
                <a:cs typeface="Consolas" panose="020B0609020204030204" pitchFamily="49" charset="0"/>
              </a:rPr>
              <a:t>true</a:t>
            </a:r>
            <a:r>
              <a:rPr lang="en-GB" sz="12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a:latin typeface="Consolas" panose="020B0609020204030204" pitchFamily="49" charset="0"/>
                <a:ea typeface="Times New Roman"/>
                <a:cs typeface="Consolas" panose="020B0609020204030204" pitchFamily="49" charset="0"/>
              </a:rPr>
              <a:t>localName</a:t>
            </a:r>
            <a:r>
              <a:rPr lang="en-GB" sz="1200" dirty="0">
                <a:latin typeface="Consolas" panose="020B0609020204030204" pitchFamily="49" charset="0"/>
                <a:ea typeface="Times New Roman"/>
                <a:cs typeface="Consolas" panose="020B0609020204030204" pitchFamily="49" charset="0"/>
              </a:rPr>
              <a:t>: </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err="1">
                <a:solidFill>
                  <a:srgbClr val="AA5500"/>
                </a:solidFill>
                <a:latin typeface="Consolas" panose="020B0609020204030204" pitchFamily="49" charset="0"/>
                <a:ea typeface="Times New Roman"/>
                <a:cs typeface="Consolas" panose="020B0609020204030204" pitchFamily="49" charset="0"/>
              </a:rPr>
              <a:t>templateContainerTrainingAccordion</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i="1" dirty="0" smtClean="0">
                <a:solidFill>
                  <a:srgbClr val="AAAAAA"/>
                </a:solidFill>
                <a:latin typeface="Consolas" panose="020B0609020204030204" pitchFamily="49" charset="0"/>
                <a:ea typeface="Times New Roman"/>
                <a:cs typeface="Consolas" panose="020B0609020204030204" pitchFamily="49" charset="0"/>
              </a:rPr>
              <a:t>// </a:t>
            </a:r>
            <a:r>
              <a:rPr lang="en-GB" sz="1200" i="1" dirty="0">
                <a:solidFill>
                  <a:srgbClr val="AAAAAA"/>
                </a:solidFill>
                <a:latin typeface="Consolas" panose="020B0609020204030204" pitchFamily="49" charset="0"/>
                <a:ea typeface="Times New Roman"/>
                <a:cs typeface="Consolas" panose="020B0609020204030204" pitchFamily="49" charset="0"/>
              </a:rPr>
              <a:t>the same as the </a:t>
            </a:r>
            <a:r>
              <a:rPr lang="en-GB" sz="1200" i="1" dirty="0" err="1">
                <a:solidFill>
                  <a:srgbClr val="AAAAAA"/>
                </a:solidFill>
                <a:latin typeface="Consolas" panose="020B0609020204030204" pitchFamily="49" charset="0"/>
                <a:ea typeface="Times New Roman"/>
                <a:cs typeface="Consolas" panose="020B0609020204030204" pitchFamily="49" charset="0"/>
              </a:rPr>
              <a:t>viewNamespace</a:t>
            </a:r>
            <a:r>
              <a:rPr lang="en-GB" sz="1200" i="1" dirty="0">
                <a:solidFill>
                  <a:srgbClr val="AAAAAA"/>
                </a:solidFill>
                <a:latin typeface="Consolas" panose="020B0609020204030204" pitchFamily="49" charset="0"/>
                <a:ea typeface="Times New Roman"/>
                <a:cs typeface="Consolas" panose="020B0609020204030204" pitchFamily="49" charset="0"/>
              </a:rPr>
              <a:t> property in the import XML for the container</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err="1" smtClean="0">
                <a:latin typeface="Consolas" panose="020B0609020204030204" pitchFamily="49" charset="0"/>
                <a:ea typeface="Times New Roman"/>
                <a:cs typeface="Consolas" panose="020B0609020204030204" pitchFamily="49" charset="0"/>
              </a:rPr>
              <a:t>namespaceURI</a:t>
            </a:r>
            <a:r>
              <a:rPr lang="en-GB" sz="1200" dirty="0">
                <a:latin typeface="Consolas" panose="020B0609020204030204" pitchFamily="49" charset="0"/>
                <a:ea typeface="Times New Roman"/>
                <a:cs typeface="Consolas" panose="020B0609020204030204" pitchFamily="49" charset="0"/>
              </a:rPr>
              <a:t>: </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err="1">
                <a:solidFill>
                  <a:srgbClr val="AA5500"/>
                </a:solidFill>
                <a:latin typeface="Consolas" panose="020B0609020204030204" pitchFamily="49" charset="0"/>
                <a:ea typeface="Times New Roman"/>
                <a:cs typeface="Consolas" panose="020B0609020204030204" pitchFamily="49" charset="0"/>
              </a:rPr>
              <a:t>templates_templateContainerTrainingAccordion</a:t>
            </a:r>
            <a:r>
              <a:rPr lang="en-GB" sz="1200" dirty="0">
                <a:solidFill>
                  <a:srgbClr val="AA5500"/>
                </a:solidFill>
                <a:latin typeface="Consolas" panose="020B0609020204030204" pitchFamily="49" charset="0"/>
                <a:ea typeface="Times New Roman"/>
                <a:cs typeface="Consolas" panose="020B0609020204030204" pitchFamily="49" charset="0"/>
              </a:rPr>
              <a:t>'</a:t>
            </a:r>
            <a:r>
              <a:rPr lang="en-GB" sz="1200" dirty="0" smtClean="0">
                <a:latin typeface="Consolas" panose="020B0609020204030204" pitchFamily="49" charset="0"/>
                <a:ea typeface="Times New Roman"/>
                <a:cs typeface="Consolas" panose="020B0609020204030204" pitchFamily="49" charset="0"/>
              </a:rPr>
              <a:t> </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template</a:t>
            </a:r>
            <a:r>
              <a:rPr lang="en-GB" sz="1200" dirty="0">
                <a:latin typeface="Consolas" panose="020B0609020204030204" pitchFamily="49" charset="0"/>
                <a:ea typeface="Times New Roman"/>
                <a:cs typeface="Consolas" panose="020B0609020204030204" pitchFamily="49" charset="0"/>
              </a:rPr>
              <a:t>: </a:t>
            </a:r>
            <a:r>
              <a:rPr lang="en-GB" sz="1200" dirty="0">
                <a:solidFill>
                  <a:srgbClr val="0000AA"/>
                </a:solidFill>
                <a:latin typeface="Consolas" panose="020B0609020204030204" pitchFamily="49" charset="0"/>
                <a:ea typeface="Times New Roman"/>
                <a:cs typeface="Consolas" panose="020B0609020204030204" pitchFamily="49" charset="0"/>
              </a:rPr>
              <a:t>function</a:t>
            </a:r>
            <a:r>
              <a:rPr lang="en-GB" sz="1200" dirty="0">
                <a:latin typeface="Consolas" panose="020B0609020204030204" pitchFamily="49" charset="0"/>
                <a:ea typeface="Times New Roman"/>
                <a:cs typeface="Consolas" panose="020B0609020204030204" pitchFamily="49" charset="0"/>
              </a:rPr>
              <a:t>(</a:t>
            </a:r>
            <a:r>
              <a:rPr lang="en-GB" sz="1200" dirty="0" err="1">
                <a:latin typeface="Consolas" panose="020B0609020204030204" pitchFamily="49" charset="0"/>
                <a:ea typeface="Times New Roman"/>
                <a:cs typeface="Consolas" panose="020B0609020204030204" pitchFamily="49" charset="0"/>
              </a:rPr>
              <a:t>json</a:t>
            </a:r>
            <a:r>
              <a:rPr lang="en-GB" sz="1200" dirty="0" smtClean="0">
                <a:latin typeface="Consolas" panose="020B0609020204030204" pitchFamily="49" charset="0"/>
                <a:ea typeface="Times New Roman"/>
                <a:cs typeface="Consolas" panose="020B0609020204030204" pitchFamily="49" charset="0"/>
              </a:rPr>
              <a:t>) {</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a:t>
            </a:r>
            <a:r>
              <a:rPr lang="en-GB" sz="1200" dirty="0" err="1" smtClean="0">
                <a:solidFill>
                  <a:srgbClr val="0000AA"/>
                </a:solidFill>
                <a:latin typeface="Consolas" panose="020B0609020204030204" pitchFamily="49" charset="0"/>
                <a:ea typeface="Times New Roman"/>
                <a:cs typeface="Consolas" panose="020B0609020204030204" pitchFamily="49" charset="0"/>
              </a:rPr>
              <a:t>var</a:t>
            </a:r>
            <a:r>
              <a:rPr lang="en-GB" sz="1200" dirty="0" smtClean="0">
                <a:solidFill>
                  <a:srgbClr val="0000AA"/>
                </a:solidFill>
                <a:latin typeface="Consolas" panose="020B0609020204030204" pitchFamily="49" charset="0"/>
                <a:ea typeface="Times New Roman"/>
                <a:cs typeface="Consolas" panose="020B0609020204030204" pitchFamily="49" charset="0"/>
              </a:rPr>
              <a:t> </a:t>
            </a:r>
            <a:r>
              <a:rPr lang="en-GB" sz="1200" dirty="0">
                <a:latin typeface="Consolas" panose="020B0609020204030204" pitchFamily="49" charset="0"/>
                <a:ea typeface="Times New Roman"/>
                <a:cs typeface="Consolas" panose="020B0609020204030204" pitchFamily="49" charset="0"/>
              </a:rPr>
              <a:t>data = {item: </a:t>
            </a:r>
            <a:r>
              <a:rPr lang="en-GB" sz="1200" dirty="0" err="1">
                <a:latin typeface="Consolas" panose="020B0609020204030204" pitchFamily="49" charset="0"/>
                <a:ea typeface="Times New Roman"/>
                <a:cs typeface="Consolas" panose="020B0609020204030204" pitchFamily="49" charset="0"/>
              </a:rPr>
              <a:t>json.model.originalItem</a:t>
            </a:r>
            <a:r>
              <a:rPr lang="en-GB" sz="1200" dirty="0">
                <a:latin typeface="Consolas" panose="020B0609020204030204" pitchFamily="49" charset="0"/>
                <a:ea typeface="Times New Roman"/>
                <a:cs typeface="Consolas" panose="020B0609020204030204" pitchFamily="49" charset="0"/>
              </a:rPr>
              <a:t>};</a:t>
            </a:r>
            <a:r>
              <a:rPr lang="en-GB" sz="1200" dirty="0">
                <a:solidFill>
                  <a:srgbClr val="0000AA"/>
                </a:solidFill>
                <a:latin typeface="Consolas" panose="020B0609020204030204" pitchFamily="49" charset="0"/>
                <a:ea typeface="Times New Roman"/>
                <a:cs typeface="Consolas" panose="020B0609020204030204" pitchFamily="49" charset="0"/>
              </a:rPr>
              <a:t>            </a:t>
            </a:r>
            <a:endParaRPr lang="en-GB" sz="1200" dirty="0" smtClean="0">
              <a:solidFill>
                <a:srgbClr val="0000AA"/>
              </a:solidFill>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solidFill>
                  <a:srgbClr val="0000AA"/>
                </a:solidFill>
                <a:latin typeface="Consolas" panose="020B0609020204030204" pitchFamily="49" charset="0"/>
                <a:ea typeface="Times New Roman"/>
                <a:cs typeface="Consolas" panose="020B0609020204030204" pitchFamily="49" charset="0"/>
              </a:rPr>
              <a:t>	</a:t>
            </a:r>
            <a:r>
              <a:rPr lang="en-GB" sz="1200" dirty="0" smtClean="0">
                <a:solidFill>
                  <a:srgbClr val="0000AA"/>
                </a:solidFill>
                <a:latin typeface="Consolas" panose="020B0609020204030204" pitchFamily="49" charset="0"/>
                <a:ea typeface="Times New Roman"/>
                <a:cs typeface="Consolas" panose="020B0609020204030204" pitchFamily="49" charset="0"/>
              </a:rPr>
              <a:t>return </a:t>
            </a:r>
            <a:r>
              <a:rPr lang="en-GB" sz="1200" dirty="0">
                <a:latin typeface="Consolas" panose="020B0609020204030204" pitchFamily="49" charset="0"/>
                <a:ea typeface="Times New Roman"/>
                <a:cs typeface="Consolas" panose="020B0609020204030204" pitchFamily="49" charset="0"/>
              </a:rPr>
              <a:t>window[</a:t>
            </a:r>
            <a:r>
              <a:rPr lang="en-GB" sz="1200" dirty="0" err="1">
                <a:latin typeface="Consolas" panose="020B0609020204030204" pitchFamily="49" charset="0"/>
                <a:ea typeface="Times New Roman"/>
                <a:cs typeface="Consolas" panose="020B0609020204030204" pitchFamily="49" charset="0"/>
              </a:rPr>
              <a:t>this.namespaceURI</a:t>
            </a:r>
            <a:r>
              <a:rPr lang="en-GB" sz="1200" dirty="0">
                <a:latin typeface="Consolas" panose="020B0609020204030204" pitchFamily="49" charset="0"/>
                <a:ea typeface="Times New Roman"/>
                <a:cs typeface="Consolas" panose="020B0609020204030204" pitchFamily="49" charset="0"/>
              </a:rPr>
              <a:t>][</a:t>
            </a:r>
            <a:r>
              <a:rPr lang="en-GB" sz="1200" dirty="0" err="1">
                <a:latin typeface="Consolas" panose="020B0609020204030204" pitchFamily="49" charset="0"/>
                <a:ea typeface="Times New Roman"/>
                <a:cs typeface="Consolas" panose="020B0609020204030204" pitchFamily="49" charset="0"/>
              </a:rPr>
              <a:t>this.localName</a:t>
            </a:r>
            <a:r>
              <a:rPr lang="en-GB" sz="1200" dirty="0">
                <a:latin typeface="Consolas" panose="020B0609020204030204" pitchFamily="49" charset="0"/>
                <a:ea typeface="Times New Roman"/>
                <a:cs typeface="Consolas" panose="020B0609020204030204" pitchFamily="49" charset="0"/>
              </a:rPr>
              <a:t>](data);</a:t>
            </a:r>
            <a:r>
              <a:rPr lang="en-GB" sz="1200" dirty="0" smtClean="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handlers: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a:t>
            </a:r>
            <a:r>
              <a:rPr lang="en-GB" sz="1200" dirty="0" err="1" smtClean="0">
                <a:latin typeface="Consolas" panose="020B0609020204030204" pitchFamily="49" charset="0"/>
                <a:ea typeface="Times New Roman"/>
                <a:cs typeface="Consolas" panose="020B0609020204030204" pitchFamily="49" charset="0"/>
              </a:rPr>
              <a:t>DOMReady</a:t>
            </a:r>
            <a:r>
              <a:rPr lang="en-GB" sz="1200" dirty="0" smtClean="0">
                <a:latin typeface="Consolas" panose="020B0609020204030204" pitchFamily="49" charset="0"/>
                <a:ea typeface="Times New Roman"/>
                <a:cs typeface="Consolas" panose="020B0609020204030204" pitchFamily="49" charset="0"/>
              </a:rPr>
              <a:t>: </a:t>
            </a:r>
            <a:r>
              <a:rPr lang="en-GB" sz="1200" dirty="0" smtClean="0">
                <a:solidFill>
                  <a:srgbClr val="0000AA"/>
                </a:solidFill>
                <a:latin typeface="Consolas" panose="020B0609020204030204" pitchFamily="49" charset="0"/>
                <a:ea typeface="Times New Roman"/>
                <a:cs typeface="Consolas" panose="020B0609020204030204" pitchFamily="49" charset="0"/>
              </a:rPr>
              <a:t>function</a:t>
            </a:r>
            <a:r>
              <a:rPr lang="en-GB" sz="1200" dirty="0" smtClean="0">
                <a:latin typeface="Consolas" panose="020B0609020204030204" pitchFamily="49" charset="0"/>
                <a:ea typeface="Times New Roman"/>
                <a:cs typeface="Consolas" panose="020B0609020204030204" pitchFamily="49" charset="0"/>
              </a:rPr>
              <a:t> () {</a:t>
            </a:r>
          </a:p>
          <a:p>
            <a:pPr>
              <a:lnSpc>
                <a:spcPct val="115000"/>
              </a:lnSpc>
              <a:spcAft>
                <a:spcPts val="0"/>
              </a:spcAft>
            </a:pPr>
            <a:r>
              <a:rPr lang="en-GB" sz="1200" dirty="0" smtClean="0">
                <a:latin typeface="Consolas" panose="020B0609020204030204" pitchFamily="49" charset="0"/>
                <a:ea typeface="Times New Roman"/>
                <a:cs typeface="Consolas" panose="020B0609020204030204" pitchFamily="49" charset="0"/>
              </a:rPr>
              <a:t>        </a:t>
            </a:r>
            <a:r>
              <a:rPr lang="en-GB" sz="1200" i="1" dirty="0">
                <a:solidFill>
                  <a:srgbClr val="AAAAAA"/>
                </a:solidFill>
                <a:latin typeface="Consolas" panose="020B0609020204030204" pitchFamily="49" charset="0"/>
                <a:ea typeface="Times New Roman"/>
                <a:cs typeface="Consolas" panose="020B0609020204030204" pitchFamily="49" charset="0"/>
              </a:rPr>
              <a:t>// triggers when the container is rendered</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  </a:t>
            </a:r>
            <a:r>
              <a:rPr lang="en-GB" sz="1200" dirty="0" smtClean="0">
                <a:latin typeface="Consolas" panose="020B0609020204030204" pitchFamily="49" charset="0"/>
                <a:ea typeface="Times New Roman"/>
                <a:cs typeface="Consolas" panose="020B0609020204030204" pitchFamily="49" charset="0"/>
              </a:rPr>
              <a:t>});</a:t>
            </a:r>
            <a:endParaRPr lang="en-GB" sz="12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200" dirty="0">
                <a:latin typeface="Consolas" panose="020B0609020204030204" pitchFamily="49" charset="0"/>
                <a:ea typeface="Times New Roman"/>
                <a:cs typeface="Consolas" panose="020B0609020204030204" pitchFamily="49" charset="0"/>
              </a:rPr>
              <a:t>})();</a:t>
            </a:r>
            <a:endParaRPr lang="en-GB" sz="1200" dirty="0">
              <a:effectLst/>
              <a:latin typeface="Consolas" panose="020B0609020204030204" pitchFamily="49" charset="0"/>
              <a:ea typeface="Times New Roman"/>
              <a:cs typeface="Consolas" panose="020B0609020204030204" pitchFamily="49" charset="0"/>
            </a:endParaRPr>
          </a:p>
        </p:txBody>
      </p:sp>
      <p:sp>
        <p:nvSpPr>
          <p:cNvPr id="2" name="Text Placeholder 1"/>
          <p:cNvSpPr>
            <a:spLocks noGrp="1"/>
          </p:cNvSpPr>
          <p:nvPr>
            <p:ph type="body" sz="quarter" idx="13"/>
          </p:nvPr>
        </p:nvSpPr>
        <p:spPr/>
        <p:txBody>
          <a:bodyPr/>
          <a:lstStyle/>
          <a:p>
            <a:r>
              <a:rPr lang="en-US" dirty="0"/>
              <a:t>Client-Side Rendering</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24</a:t>
            </a:fld>
            <a:endParaRPr lang="en-US" dirty="0"/>
          </a:p>
        </p:txBody>
      </p:sp>
    </p:spTree>
    <p:extLst>
      <p:ext uri="{BB962C8B-B14F-4D97-AF65-F5344CB8AC3E}">
        <p14:creationId xmlns:p14="http://schemas.microsoft.com/office/powerpoint/2010/main" val="157243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25</a:t>
            </a:fld>
            <a:endParaRPr lang="en-US" dirty="0"/>
          </a:p>
        </p:txBody>
      </p:sp>
      <p:sp>
        <p:nvSpPr>
          <p:cNvPr id="3" name="Text Placeholder 2"/>
          <p:cNvSpPr>
            <a:spLocks noGrp="1"/>
          </p:cNvSpPr>
          <p:nvPr>
            <p:ph type="body" sz="quarter" idx="13"/>
          </p:nvPr>
        </p:nvSpPr>
        <p:spPr/>
        <p:txBody>
          <a:bodyPr/>
          <a:lstStyle/>
          <a:p>
            <a:r>
              <a:rPr lang="en-US" dirty="0" smtClean="0"/>
              <a:t>Exercise: </a:t>
            </a:r>
            <a:r>
              <a:rPr lang="en-US" dirty="0"/>
              <a:t>Client-Side Rendering</a:t>
            </a:r>
            <a:endParaRPr lang="en-GB" dirty="0"/>
          </a:p>
        </p:txBody>
      </p:sp>
      <p:sp>
        <p:nvSpPr>
          <p:cNvPr id="11" name="TextBox 10"/>
          <p:cNvSpPr txBox="1"/>
          <p:nvPr/>
        </p:nvSpPr>
        <p:spPr>
          <a:xfrm>
            <a:off x="565839" y="2060848"/>
            <a:ext cx="6768752" cy="923330"/>
          </a:xfrm>
          <a:prstGeom prst="rect">
            <a:avLst/>
          </a:prstGeom>
          <a:noFill/>
        </p:spPr>
        <p:txBody>
          <a:bodyPr wrap="square" rtlCol="0">
            <a:spAutoFit/>
          </a:bodyPr>
          <a:lstStyle/>
          <a:p>
            <a:r>
              <a:rPr lang="en-US" dirty="0" smtClean="0">
                <a:latin typeface="Roboto Light"/>
                <a:cs typeface="Roboto Light"/>
              </a:rPr>
              <a:t>Make the container client-side rendered.</a:t>
            </a:r>
          </a:p>
          <a:p>
            <a:endParaRPr lang="en-US" dirty="0">
              <a:latin typeface="Roboto Light"/>
              <a:cs typeface="Roboto Light"/>
            </a:endParaRPr>
          </a:p>
          <a:p>
            <a:r>
              <a:rPr lang="en-US" dirty="0" smtClean="0">
                <a:latin typeface="Roboto Light"/>
                <a:cs typeface="Roboto Light"/>
              </a:rPr>
              <a:t>(Change the value </a:t>
            </a:r>
            <a:r>
              <a:rPr lang="en-US" dirty="0">
                <a:latin typeface="Roboto Light"/>
                <a:cs typeface="Roboto Light"/>
              </a:rPr>
              <a:t>of the </a:t>
            </a:r>
            <a:r>
              <a:rPr lang="en-US" dirty="0" err="1" smtClean="0">
                <a:latin typeface="Roboto Black" panose="02000000000000000000" pitchFamily="2" charset="0"/>
                <a:ea typeface="Roboto Black" panose="02000000000000000000" pitchFamily="2" charset="0"/>
                <a:cs typeface="Roboto Light"/>
              </a:rPr>
              <a:t>csr</a:t>
            </a:r>
            <a:r>
              <a:rPr lang="en-US" dirty="0" smtClean="0">
                <a:latin typeface="Roboto Light"/>
                <a:cs typeface="Roboto Light"/>
              </a:rPr>
              <a:t> property to </a:t>
            </a:r>
            <a:r>
              <a:rPr lang="en-US" dirty="0" smtClean="0">
                <a:latin typeface="Roboto Black" panose="02000000000000000000" pitchFamily="2" charset="0"/>
                <a:ea typeface="Roboto Black" panose="02000000000000000000" pitchFamily="2" charset="0"/>
                <a:cs typeface="Roboto Light"/>
              </a:rPr>
              <a:t>true</a:t>
            </a:r>
            <a:r>
              <a:rPr lang="en-US" dirty="0" smtClean="0">
                <a:latin typeface="Roboto Light" panose="02000000000000000000" pitchFamily="2" charset="0"/>
                <a:ea typeface="Roboto Light" panose="02000000000000000000" pitchFamily="2" charset="0"/>
                <a:cs typeface="Roboto Light"/>
              </a:rPr>
              <a:t>.)</a:t>
            </a:r>
          </a:p>
        </p:txBody>
      </p:sp>
    </p:spTree>
    <p:extLst>
      <p:ext uri="{BB962C8B-B14F-4D97-AF65-F5344CB8AC3E}">
        <p14:creationId xmlns:p14="http://schemas.microsoft.com/office/powerpoint/2010/main" val="1430536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26</a:t>
            </a:fld>
            <a:endParaRPr lang="en-US" dirty="0"/>
          </a:p>
        </p:txBody>
      </p:sp>
    </p:spTree>
    <p:extLst>
      <p:ext uri="{BB962C8B-B14F-4D97-AF65-F5344CB8AC3E}">
        <p14:creationId xmlns:p14="http://schemas.microsoft.com/office/powerpoint/2010/main" val="1345339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Objectives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3</a:t>
            </a:fld>
            <a:endParaRPr lang="en-US" dirty="0"/>
          </a:p>
        </p:txBody>
      </p:sp>
      <p:sp>
        <p:nvSpPr>
          <p:cNvPr id="4" name="Text Placeholder 3"/>
          <p:cNvSpPr>
            <a:spLocks noGrp="1"/>
          </p:cNvSpPr>
          <p:nvPr>
            <p:ph type="body" sz="quarter" idx="14"/>
          </p:nvPr>
        </p:nvSpPr>
        <p:spPr/>
        <p:txBody>
          <a:bodyPr/>
          <a:lstStyle/>
          <a:p>
            <a:r>
              <a:rPr lang="en-US" dirty="0" smtClean="0"/>
              <a:t>Understanding containers</a:t>
            </a:r>
          </a:p>
          <a:p>
            <a:r>
              <a:rPr lang="en-US" dirty="0" smtClean="0"/>
              <a:t>Learn how to develop a container</a:t>
            </a:r>
            <a:endParaRPr lang="en-GB" dirty="0" smtClean="0"/>
          </a:p>
        </p:txBody>
      </p:sp>
    </p:spTree>
    <p:extLst>
      <p:ext uri="{BB962C8B-B14F-4D97-AF65-F5344CB8AC3E}">
        <p14:creationId xmlns:p14="http://schemas.microsoft.com/office/powerpoint/2010/main" val="3664058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4</a:t>
            </a:fld>
            <a:endParaRPr lang="en-US" dirty="0"/>
          </a:p>
        </p:txBody>
      </p:sp>
      <p:sp>
        <p:nvSpPr>
          <p:cNvPr id="6" name="Text Placeholder 5"/>
          <p:cNvSpPr>
            <a:spLocks noGrp="1"/>
          </p:cNvSpPr>
          <p:nvPr>
            <p:ph type="body" sz="quarter" idx="11"/>
          </p:nvPr>
        </p:nvSpPr>
        <p:spPr/>
        <p:txBody>
          <a:bodyPr/>
          <a:lstStyle/>
          <a:p>
            <a:r>
              <a:rPr lang="en-US" dirty="0" smtClean="0"/>
              <a:t>Understanding Containers</a:t>
            </a:r>
            <a:endParaRPr lang="en-GB" dirty="0"/>
          </a:p>
        </p:txBody>
      </p:sp>
      <p:sp>
        <p:nvSpPr>
          <p:cNvPr id="7" name="Text Placeholder 6"/>
          <p:cNvSpPr>
            <a:spLocks noGrp="1"/>
          </p:cNvSpPr>
          <p:nvPr>
            <p:ph type="body" sz="quarter" idx="12"/>
          </p:nvPr>
        </p:nvSpPr>
        <p:spPr/>
        <p:txBody>
          <a:bodyPr/>
          <a:lstStyle/>
          <a:p>
            <a:r>
              <a:rPr lang="en-US" dirty="0"/>
              <a:t>Container Development</a:t>
            </a:r>
          </a:p>
        </p:txBody>
      </p:sp>
    </p:spTree>
    <p:extLst>
      <p:ext uri="{BB962C8B-B14F-4D97-AF65-F5344CB8AC3E}">
        <p14:creationId xmlns:p14="http://schemas.microsoft.com/office/powerpoint/2010/main" val="2898547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What are containers?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5</a:t>
            </a:fld>
            <a:endParaRPr lang="en-US" dirty="0"/>
          </a:p>
        </p:txBody>
      </p:sp>
      <p:sp>
        <p:nvSpPr>
          <p:cNvPr id="7" name="Pie 6"/>
          <p:cNvSpPr/>
          <p:nvPr/>
        </p:nvSpPr>
        <p:spPr bwMode="auto">
          <a:xfrm>
            <a:off x="1309581" y="1013023"/>
            <a:ext cx="6070731" cy="5720261"/>
          </a:xfrm>
          <a:prstGeom prst="pie">
            <a:avLst>
              <a:gd name="adj1" fmla="val 389"/>
              <a:gd name="adj2" fmla="val 10782408"/>
            </a:avLst>
          </a:prstGeom>
          <a:solidFill>
            <a:srgbClr val="423C3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 name="Pie 7"/>
          <p:cNvSpPr/>
          <p:nvPr/>
        </p:nvSpPr>
        <p:spPr bwMode="auto">
          <a:xfrm rot="10800000">
            <a:off x="1309580" y="980726"/>
            <a:ext cx="6070731" cy="5720261"/>
          </a:xfrm>
          <a:prstGeom prst="pie">
            <a:avLst>
              <a:gd name="adj1" fmla="val 0"/>
              <a:gd name="adj2" fmla="val 10796935"/>
            </a:avLst>
          </a:prstGeom>
          <a:solidFill>
            <a:srgbClr val="C31E1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9" name="TextBox 8"/>
          <p:cNvSpPr txBox="1"/>
          <p:nvPr/>
        </p:nvSpPr>
        <p:spPr>
          <a:xfrm>
            <a:off x="3259206" y="2420888"/>
            <a:ext cx="2171476" cy="646331"/>
          </a:xfrm>
          <a:prstGeom prst="rect">
            <a:avLst/>
          </a:prstGeom>
          <a:noFill/>
        </p:spPr>
        <p:txBody>
          <a:bodyPr wrap="square" rtlCol="0">
            <a:spAutoFit/>
          </a:bodyPr>
          <a:lstStyle/>
          <a:p>
            <a:r>
              <a:rPr lang="en-US" sz="3600" b="1" smtClean="0">
                <a:solidFill>
                  <a:schemeClr val="bg1"/>
                </a:solidFill>
                <a:latin typeface="Roboto Light"/>
                <a:cs typeface="Roboto Light"/>
              </a:rPr>
              <a:t>Container</a:t>
            </a:r>
            <a:endParaRPr lang="en-US" sz="3600" b="1" dirty="0" smtClean="0">
              <a:solidFill>
                <a:schemeClr val="bg1"/>
              </a:solidFill>
              <a:latin typeface="Roboto Light"/>
              <a:cs typeface="Roboto Light"/>
            </a:endParaRPr>
          </a:p>
        </p:txBody>
      </p:sp>
      <p:sp>
        <p:nvSpPr>
          <p:cNvPr id="10" name="TextBox 9"/>
          <p:cNvSpPr txBox="1"/>
          <p:nvPr/>
        </p:nvSpPr>
        <p:spPr>
          <a:xfrm>
            <a:off x="3168375" y="4745469"/>
            <a:ext cx="2353139" cy="646331"/>
          </a:xfrm>
          <a:prstGeom prst="rect">
            <a:avLst/>
          </a:prstGeom>
          <a:noFill/>
        </p:spPr>
        <p:txBody>
          <a:bodyPr wrap="square" rtlCol="0">
            <a:spAutoFit/>
          </a:bodyPr>
          <a:lstStyle/>
          <a:p>
            <a:r>
              <a:rPr lang="en-US" sz="3600" b="1" dirty="0" smtClean="0">
                <a:solidFill>
                  <a:schemeClr val="bg1"/>
                </a:solidFill>
                <a:latin typeface="Roboto Light"/>
                <a:cs typeface="Roboto Light"/>
              </a:rPr>
              <a:t>Templates</a:t>
            </a:r>
          </a:p>
        </p:txBody>
      </p:sp>
    </p:spTree>
    <p:extLst>
      <p:ext uri="{BB962C8B-B14F-4D97-AF65-F5344CB8AC3E}">
        <p14:creationId xmlns:p14="http://schemas.microsoft.com/office/powerpoint/2010/main" val="700663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How do containers work?</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6</a:t>
            </a:fld>
            <a:endParaRPr lang="en-US" dirty="0"/>
          </a:p>
        </p:txBody>
      </p:sp>
      <p:sp>
        <p:nvSpPr>
          <p:cNvPr id="22" name="AutoShape 2"/>
          <p:cNvSpPr>
            <a:spLocks noChangeArrowheads="1"/>
          </p:cNvSpPr>
          <p:nvPr/>
        </p:nvSpPr>
        <p:spPr bwMode="auto">
          <a:xfrm>
            <a:off x="232013" y="1194048"/>
            <a:ext cx="8679975" cy="5115272"/>
          </a:xfrm>
          <a:prstGeom prst="rect">
            <a:avLst/>
          </a:prstGeom>
          <a:solidFill>
            <a:schemeClr val="tx1">
              <a:lumMod val="10000"/>
              <a:lumOff val="90000"/>
            </a:schemeClr>
          </a:solidFill>
          <a:ln w="9525">
            <a:noFill/>
            <a:round/>
            <a:headEnd/>
            <a:tailEnd/>
          </a:ln>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000000">
                  <a:lumMod val="65000"/>
                  <a:lumOff val="35000"/>
                </a:srgbClr>
              </a:solidFill>
              <a:effectLst/>
              <a:uLnTx/>
              <a:uFillTx/>
              <a:latin typeface="Roboto Light" pitchFamily="2" charset="0"/>
              <a:ea typeface="Roboto Light" pitchFamily="2" charset="0"/>
              <a:cs typeface="Lucida Sans Unicode" pitchFamily="34" charset="0"/>
              <a:sym typeface="Gill Sans" charset="0"/>
            </a:endParaRPr>
          </a:p>
        </p:txBody>
      </p:sp>
      <p:sp>
        <p:nvSpPr>
          <p:cNvPr id="23" name="Rectangle 20"/>
          <p:cNvSpPr/>
          <p:nvPr/>
        </p:nvSpPr>
        <p:spPr bwMode="auto">
          <a:xfrm>
            <a:off x="439895" y="1510274"/>
            <a:ext cx="2475921" cy="4580016"/>
          </a:xfrm>
          <a:custGeom>
            <a:avLst/>
            <a:gdLst>
              <a:gd name="connsiteX0" fmla="*/ 0 w 2412421"/>
              <a:gd name="connsiteY0" fmla="*/ 0 h 4503816"/>
              <a:gd name="connsiteX1" fmla="*/ 2412421 w 2412421"/>
              <a:gd name="connsiteY1" fmla="*/ 0 h 4503816"/>
              <a:gd name="connsiteX2" fmla="*/ 2412421 w 2412421"/>
              <a:gd name="connsiteY2" fmla="*/ 4503816 h 4503816"/>
              <a:gd name="connsiteX3" fmla="*/ 0 w 2412421"/>
              <a:gd name="connsiteY3" fmla="*/ 4503816 h 4503816"/>
              <a:gd name="connsiteX4" fmla="*/ 0 w 2412421"/>
              <a:gd name="connsiteY4" fmla="*/ 0 h 4503816"/>
              <a:gd name="connsiteX0" fmla="*/ 0 w 2475921"/>
              <a:gd name="connsiteY0" fmla="*/ 76200 h 4580016"/>
              <a:gd name="connsiteX1" fmla="*/ 2475921 w 2475921"/>
              <a:gd name="connsiteY1" fmla="*/ 0 h 4580016"/>
              <a:gd name="connsiteX2" fmla="*/ 2412421 w 2475921"/>
              <a:gd name="connsiteY2" fmla="*/ 4580016 h 4580016"/>
              <a:gd name="connsiteX3" fmla="*/ 0 w 2475921"/>
              <a:gd name="connsiteY3" fmla="*/ 4580016 h 4580016"/>
              <a:gd name="connsiteX4" fmla="*/ 0 w 2475921"/>
              <a:gd name="connsiteY4" fmla="*/ 76200 h 458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921" h="4580016">
                <a:moveTo>
                  <a:pt x="0" y="76200"/>
                </a:moveTo>
                <a:lnTo>
                  <a:pt x="2475921" y="0"/>
                </a:lnTo>
                <a:lnTo>
                  <a:pt x="2412421" y="4580016"/>
                </a:lnTo>
                <a:lnTo>
                  <a:pt x="0" y="4580016"/>
                </a:lnTo>
                <a:lnTo>
                  <a:pt x="0" y="7620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solidFill>
                  <a:schemeClr val="tx2">
                    <a:lumMod val="50000"/>
                    <a:lumOff val="50000"/>
                  </a:schemeClr>
                </a:solidFill>
                <a:effectLst/>
                <a:uLnTx/>
                <a:uFillTx/>
                <a:latin typeface="Roboto Light" pitchFamily="2" charset="0"/>
                <a:ea typeface="Roboto Light" pitchFamily="2" charset="0"/>
                <a:sym typeface="Gill Sans" charset="0"/>
              </a:rPr>
              <a:t>Area 0</a:t>
            </a:r>
          </a:p>
        </p:txBody>
      </p:sp>
      <p:sp>
        <p:nvSpPr>
          <p:cNvPr id="24" name="Rectangle 21"/>
          <p:cNvSpPr/>
          <p:nvPr/>
        </p:nvSpPr>
        <p:spPr bwMode="auto">
          <a:xfrm>
            <a:off x="3347864" y="1503980"/>
            <a:ext cx="2463221" cy="4586310"/>
          </a:xfrm>
          <a:custGeom>
            <a:avLst/>
            <a:gdLst>
              <a:gd name="connsiteX0" fmla="*/ 0 w 2412421"/>
              <a:gd name="connsiteY0" fmla="*/ 0 h 4510110"/>
              <a:gd name="connsiteX1" fmla="*/ 2412421 w 2412421"/>
              <a:gd name="connsiteY1" fmla="*/ 0 h 4510110"/>
              <a:gd name="connsiteX2" fmla="*/ 2412421 w 2412421"/>
              <a:gd name="connsiteY2" fmla="*/ 4510110 h 4510110"/>
              <a:gd name="connsiteX3" fmla="*/ 0 w 2412421"/>
              <a:gd name="connsiteY3" fmla="*/ 4510110 h 4510110"/>
              <a:gd name="connsiteX4" fmla="*/ 0 w 2412421"/>
              <a:gd name="connsiteY4" fmla="*/ 0 h 4510110"/>
              <a:gd name="connsiteX0" fmla="*/ 0 w 2463221"/>
              <a:gd name="connsiteY0" fmla="*/ 76200 h 4586310"/>
              <a:gd name="connsiteX1" fmla="*/ 2463221 w 2463221"/>
              <a:gd name="connsiteY1" fmla="*/ 0 h 4586310"/>
              <a:gd name="connsiteX2" fmla="*/ 2412421 w 2463221"/>
              <a:gd name="connsiteY2" fmla="*/ 4586310 h 4586310"/>
              <a:gd name="connsiteX3" fmla="*/ 0 w 2463221"/>
              <a:gd name="connsiteY3" fmla="*/ 4586310 h 4586310"/>
              <a:gd name="connsiteX4" fmla="*/ 0 w 2463221"/>
              <a:gd name="connsiteY4" fmla="*/ 76200 h 458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221" h="4586310">
                <a:moveTo>
                  <a:pt x="0" y="76200"/>
                </a:moveTo>
                <a:lnTo>
                  <a:pt x="2463221" y="0"/>
                </a:lnTo>
                <a:lnTo>
                  <a:pt x="2412421" y="4586310"/>
                </a:lnTo>
                <a:lnTo>
                  <a:pt x="0" y="4586310"/>
                </a:lnTo>
                <a:lnTo>
                  <a:pt x="0" y="7620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solidFill>
                  <a:schemeClr val="tx2">
                    <a:lumMod val="50000"/>
                    <a:lumOff val="50000"/>
                  </a:schemeClr>
                </a:solidFill>
                <a:effectLst/>
                <a:uLnTx/>
                <a:uFillTx/>
                <a:latin typeface="Roboto Light" pitchFamily="2" charset="0"/>
                <a:ea typeface="Roboto Light" pitchFamily="2" charset="0"/>
                <a:sym typeface="Gill Sans" charset="0"/>
              </a:rPr>
              <a:t>Area 1</a:t>
            </a:r>
          </a:p>
        </p:txBody>
      </p:sp>
      <p:sp>
        <p:nvSpPr>
          <p:cNvPr id="25" name="Rectangle 22"/>
          <p:cNvSpPr/>
          <p:nvPr/>
        </p:nvSpPr>
        <p:spPr bwMode="auto">
          <a:xfrm>
            <a:off x="6228184" y="1494538"/>
            <a:ext cx="2475921" cy="4595752"/>
          </a:xfrm>
          <a:custGeom>
            <a:avLst/>
            <a:gdLst>
              <a:gd name="connsiteX0" fmla="*/ 0 w 2412421"/>
              <a:gd name="connsiteY0" fmla="*/ 0 h 4519552"/>
              <a:gd name="connsiteX1" fmla="*/ 2412421 w 2412421"/>
              <a:gd name="connsiteY1" fmla="*/ 0 h 4519552"/>
              <a:gd name="connsiteX2" fmla="*/ 2412421 w 2412421"/>
              <a:gd name="connsiteY2" fmla="*/ 4519552 h 4519552"/>
              <a:gd name="connsiteX3" fmla="*/ 0 w 2412421"/>
              <a:gd name="connsiteY3" fmla="*/ 4519552 h 4519552"/>
              <a:gd name="connsiteX4" fmla="*/ 0 w 2412421"/>
              <a:gd name="connsiteY4" fmla="*/ 0 h 4519552"/>
              <a:gd name="connsiteX0" fmla="*/ 0 w 2475921"/>
              <a:gd name="connsiteY0" fmla="*/ 76200 h 4595752"/>
              <a:gd name="connsiteX1" fmla="*/ 2475921 w 2475921"/>
              <a:gd name="connsiteY1" fmla="*/ 0 h 4595752"/>
              <a:gd name="connsiteX2" fmla="*/ 2412421 w 2475921"/>
              <a:gd name="connsiteY2" fmla="*/ 4595752 h 4595752"/>
              <a:gd name="connsiteX3" fmla="*/ 0 w 2475921"/>
              <a:gd name="connsiteY3" fmla="*/ 4595752 h 4595752"/>
              <a:gd name="connsiteX4" fmla="*/ 0 w 2475921"/>
              <a:gd name="connsiteY4" fmla="*/ 76200 h 459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921" h="4595752">
                <a:moveTo>
                  <a:pt x="0" y="76200"/>
                </a:moveTo>
                <a:lnTo>
                  <a:pt x="2475921" y="0"/>
                </a:lnTo>
                <a:lnTo>
                  <a:pt x="2412421" y="4595752"/>
                </a:lnTo>
                <a:lnTo>
                  <a:pt x="0" y="4595752"/>
                </a:lnTo>
                <a:lnTo>
                  <a:pt x="0" y="7620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solidFill>
                  <a:schemeClr val="tx2">
                    <a:lumMod val="50000"/>
                    <a:lumOff val="50000"/>
                  </a:schemeClr>
                </a:solidFill>
                <a:effectLst/>
                <a:uLnTx/>
                <a:uFillTx/>
                <a:latin typeface="Roboto Light" pitchFamily="2" charset="0"/>
                <a:ea typeface="Roboto Light" pitchFamily="2" charset="0"/>
                <a:sym typeface="Gill Sans" charset="0"/>
              </a:rPr>
              <a:t>Area 2</a:t>
            </a:r>
          </a:p>
        </p:txBody>
      </p:sp>
      <p:sp>
        <p:nvSpPr>
          <p:cNvPr id="26" name="Rectangle 23"/>
          <p:cNvSpPr>
            <a:spLocks/>
          </p:cNvSpPr>
          <p:nvPr/>
        </p:nvSpPr>
        <p:spPr bwMode="auto">
          <a:xfrm>
            <a:off x="705836" y="1717019"/>
            <a:ext cx="1860730" cy="1095599"/>
          </a:xfrm>
          <a:custGeom>
            <a:avLst/>
            <a:gdLst>
              <a:gd name="connsiteX0" fmla="*/ 0 w 1784530"/>
              <a:gd name="connsiteY0" fmla="*/ 0 h 1057499"/>
              <a:gd name="connsiteX1" fmla="*/ 1784530 w 1784530"/>
              <a:gd name="connsiteY1" fmla="*/ 0 h 1057499"/>
              <a:gd name="connsiteX2" fmla="*/ 1784530 w 1784530"/>
              <a:gd name="connsiteY2" fmla="*/ 1057499 h 1057499"/>
              <a:gd name="connsiteX3" fmla="*/ 0 w 1784530"/>
              <a:gd name="connsiteY3" fmla="*/ 1057499 h 1057499"/>
              <a:gd name="connsiteX4" fmla="*/ 0 w 1784530"/>
              <a:gd name="connsiteY4" fmla="*/ 0 h 1057499"/>
              <a:gd name="connsiteX0" fmla="*/ 0 w 1860730"/>
              <a:gd name="connsiteY0" fmla="*/ 38100 h 1095599"/>
              <a:gd name="connsiteX1" fmla="*/ 1860730 w 1860730"/>
              <a:gd name="connsiteY1" fmla="*/ 0 h 1095599"/>
              <a:gd name="connsiteX2" fmla="*/ 1784530 w 1860730"/>
              <a:gd name="connsiteY2" fmla="*/ 1095599 h 1095599"/>
              <a:gd name="connsiteX3" fmla="*/ 0 w 1860730"/>
              <a:gd name="connsiteY3" fmla="*/ 1095599 h 1095599"/>
              <a:gd name="connsiteX4" fmla="*/ 0 w 1860730"/>
              <a:gd name="connsiteY4" fmla="*/ 38100 h 109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730" h="1095599">
                <a:moveTo>
                  <a:pt x="0" y="38100"/>
                </a:moveTo>
                <a:lnTo>
                  <a:pt x="1860730" y="0"/>
                </a:lnTo>
                <a:lnTo>
                  <a:pt x="1784530" y="1095599"/>
                </a:lnTo>
                <a:lnTo>
                  <a:pt x="0" y="1095599"/>
                </a:lnTo>
                <a:lnTo>
                  <a:pt x="0" y="381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(area=0, order=0)</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27" name="Rectangle 24"/>
          <p:cNvSpPr>
            <a:spLocks/>
          </p:cNvSpPr>
          <p:nvPr/>
        </p:nvSpPr>
        <p:spPr bwMode="auto">
          <a:xfrm>
            <a:off x="727607" y="3237390"/>
            <a:ext cx="1848030" cy="1120999"/>
          </a:xfrm>
          <a:custGeom>
            <a:avLst/>
            <a:gdLst>
              <a:gd name="connsiteX0" fmla="*/ 0 w 1784530"/>
              <a:gd name="connsiteY0" fmla="*/ 0 h 1057499"/>
              <a:gd name="connsiteX1" fmla="*/ 1784530 w 1784530"/>
              <a:gd name="connsiteY1" fmla="*/ 0 h 1057499"/>
              <a:gd name="connsiteX2" fmla="*/ 1784530 w 1784530"/>
              <a:gd name="connsiteY2" fmla="*/ 1057499 h 1057499"/>
              <a:gd name="connsiteX3" fmla="*/ 0 w 1784530"/>
              <a:gd name="connsiteY3" fmla="*/ 1057499 h 1057499"/>
              <a:gd name="connsiteX4" fmla="*/ 0 w 1784530"/>
              <a:gd name="connsiteY4" fmla="*/ 0 h 1057499"/>
              <a:gd name="connsiteX0" fmla="*/ 0 w 1848030"/>
              <a:gd name="connsiteY0" fmla="*/ 63500 h 1120999"/>
              <a:gd name="connsiteX1" fmla="*/ 1848030 w 1848030"/>
              <a:gd name="connsiteY1" fmla="*/ 0 h 1120999"/>
              <a:gd name="connsiteX2" fmla="*/ 1784530 w 1848030"/>
              <a:gd name="connsiteY2" fmla="*/ 1120999 h 1120999"/>
              <a:gd name="connsiteX3" fmla="*/ 0 w 1848030"/>
              <a:gd name="connsiteY3" fmla="*/ 1120999 h 1120999"/>
              <a:gd name="connsiteX4" fmla="*/ 0 w 1848030"/>
              <a:gd name="connsiteY4" fmla="*/ 63500 h 1120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030" h="1120999">
                <a:moveTo>
                  <a:pt x="0" y="63500"/>
                </a:moveTo>
                <a:lnTo>
                  <a:pt x="1848030" y="0"/>
                </a:lnTo>
                <a:lnTo>
                  <a:pt x="1784530" y="1120999"/>
                </a:lnTo>
                <a:lnTo>
                  <a:pt x="0" y="1120999"/>
                </a:lnTo>
                <a:lnTo>
                  <a:pt x="0" y="635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(area=0, order=1)</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28" name="Rectangle 25"/>
          <p:cNvSpPr>
            <a:spLocks/>
          </p:cNvSpPr>
          <p:nvPr/>
        </p:nvSpPr>
        <p:spPr bwMode="auto">
          <a:xfrm>
            <a:off x="727607" y="4681561"/>
            <a:ext cx="1848030" cy="1120999"/>
          </a:xfrm>
          <a:custGeom>
            <a:avLst/>
            <a:gdLst>
              <a:gd name="connsiteX0" fmla="*/ 0 w 1784530"/>
              <a:gd name="connsiteY0" fmla="*/ 0 h 1057499"/>
              <a:gd name="connsiteX1" fmla="*/ 1784530 w 1784530"/>
              <a:gd name="connsiteY1" fmla="*/ 0 h 1057499"/>
              <a:gd name="connsiteX2" fmla="*/ 1784530 w 1784530"/>
              <a:gd name="connsiteY2" fmla="*/ 1057499 h 1057499"/>
              <a:gd name="connsiteX3" fmla="*/ 0 w 1784530"/>
              <a:gd name="connsiteY3" fmla="*/ 1057499 h 1057499"/>
              <a:gd name="connsiteX4" fmla="*/ 0 w 1784530"/>
              <a:gd name="connsiteY4" fmla="*/ 0 h 1057499"/>
              <a:gd name="connsiteX0" fmla="*/ 0 w 1848030"/>
              <a:gd name="connsiteY0" fmla="*/ 63500 h 1120999"/>
              <a:gd name="connsiteX1" fmla="*/ 1848030 w 1848030"/>
              <a:gd name="connsiteY1" fmla="*/ 0 h 1120999"/>
              <a:gd name="connsiteX2" fmla="*/ 1784530 w 1848030"/>
              <a:gd name="connsiteY2" fmla="*/ 1120999 h 1120999"/>
              <a:gd name="connsiteX3" fmla="*/ 0 w 1848030"/>
              <a:gd name="connsiteY3" fmla="*/ 1120999 h 1120999"/>
              <a:gd name="connsiteX4" fmla="*/ 0 w 1848030"/>
              <a:gd name="connsiteY4" fmla="*/ 63500 h 1120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030" h="1120999">
                <a:moveTo>
                  <a:pt x="0" y="63500"/>
                </a:moveTo>
                <a:lnTo>
                  <a:pt x="1848030" y="0"/>
                </a:lnTo>
                <a:lnTo>
                  <a:pt x="1784530" y="1120999"/>
                </a:lnTo>
                <a:lnTo>
                  <a:pt x="0" y="1120999"/>
                </a:lnTo>
                <a:lnTo>
                  <a:pt x="0" y="635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(area=0, order=2)</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29" name="Rectangle 26"/>
          <p:cNvSpPr>
            <a:spLocks/>
          </p:cNvSpPr>
          <p:nvPr/>
        </p:nvSpPr>
        <p:spPr bwMode="auto">
          <a:xfrm>
            <a:off x="3601240" y="1741933"/>
            <a:ext cx="1848030" cy="1108299"/>
          </a:xfrm>
          <a:custGeom>
            <a:avLst/>
            <a:gdLst>
              <a:gd name="connsiteX0" fmla="*/ 0 w 1784530"/>
              <a:gd name="connsiteY0" fmla="*/ 0 h 1057499"/>
              <a:gd name="connsiteX1" fmla="*/ 1784530 w 1784530"/>
              <a:gd name="connsiteY1" fmla="*/ 0 h 1057499"/>
              <a:gd name="connsiteX2" fmla="*/ 1784530 w 1784530"/>
              <a:gd name="connsiteY2" fmla="*/ 1057499 h 1057499"/>
              <a:gd name="connsiteX3" fmla="*/ 0 w 1784530"/>
              <a:gd name="connsiteY3" fmla="*/ 1057499 h 1057499"/>
              <a:gd name="connsiteX4" fmla="*/ 0 w 1784530"/>
              <a:gd name="connsiteY4" fmla="*/ 0 h 1057499"/>
              <a:gd name="connsiteX0" fmla="*/ 0 w 1848030"/>
              <a:gd name="connsiteY0" fmla="*/ 50800 h 1108299"/>
              <a:gd name="connsiteX1" fmla="*/ 1848030 w 1848030"/>
              <a:gd name="connsiteY1" fmla="*/ 0 h 1108299"/>
              <a:gd name="connsiteX2" fmla="*/ 1784530 w 1848030"/>
              <a:gd name="connsiteY2" fmla="*/ 1108299 h 1108299"/>
              <a:gd name="connsiteX3" fmla="*/ 0 w 1848030"/>
              <a:gd name="connsiteY3" fmla="*/ 1108299 h 1108299"/>
              <a:gd name="connsiteX4" fmla="*/ 0 w 1848030"/>
              <a:gd name="connsiteY4" fmla="*/ 50800 h 110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030" h="1108299">
                <a:moveTo>
                  <a:pt x="0" y="50800"/>
                </a:moveTo>
                <a:lnTo>
                  <a:pt x="1848030" y="0"/>
                </a:lnTo>
                <a:lnTo>
                  <a:pt x="1784530" y="1108299"/>
                </a:lnTo>
                <a:lnTo>
                  <a:pt x="0" y="1108299"/>
                </a:lnTo>
                <a:lnTo>
                  <a:pt x="0" y="508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(area=1, order=0)</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30" name="Freeform 29"/>
          <p:cNvSpPr>
            <a:spLocks/>
          </p:cNvSpPr>
          <p:nvPr/>
        </p:nvSpPr>
        <p:spPr bwMode="auto">
          <a:xfrm>
            <a:off x="3601960" y="3131962"/>
            <a:ext cx="1957983" cy="2769641"/>
          </a:xfrm>
          <a:custGeom>
            <a:avLst/>
            <a:gdLst>
              <a:gd name="connsiteX0" fmla="*/ 269 w 21213"/>
              <a:gd name="connsiteY0" fmla="*/ 21032 h 21600"/>
              <a:gd name="connsiteX1" fmla="*/ 21062 w 21213"/>
              <a:gd name="connsiteY1" fmla="*/ 21600 h 21600"/>
              <a:gd name="connsiteX2" fmla="*/ 21152 w 21213"/>
              <a:gd name="connsiteY2" fmla="*/ 1137 h 21600"/>
              <a:gd name="connsiteX3" fmla="*/ 0 w 21213"/>
              <a:gd name="connsiteY3" fmla="*/ 0 h 21600"/>
            </a:gdLst>
            <a:ahLst/>
            <a:cxnLst>
              <a:cxn ang="0">
                <a:pos x="connsiteX0" y="connsiteY0"/>
              </a:cxn>
              <a:cxn ang="0">
                <a:pos x="connsiteX1" y="connsiteY1"/>
              </a:cxn>
              <a:cxn ang="0">
                <a:pos x="connsiteX2" y="connsiteY2"/>
              </a:cxn>
              <a:cxn ang="0">
                <a:pos x="connsiteX3" y="connsiteY3"/>
              </a:cxn>
            </a:cxnLst>
            <a:rect l="l" t="t" r="r" b="b"/>
            <a:pathLst>
              <a:path w="21213" h="21600">
                <a:moveTo>
                  <a:pt x="269" y="21032"/>
                </a:moveTo>
                <a:lnTo>
                  <a:pt x="21062" y="21600"/>
                </a:lnTo>
                <a:cubicBezTo>
                  <a:pt x="21062" y="21600"/>
                  <a:pt x="21331" y="1137"/>
                  <a:pt x="21152" y="1137"/>
                </a:cubicBezTo>
                <a:cubicBezTo>
                  <a:pt x="20972" y="1137"/>
                  <a:pt x="0" y="0"/>
                  <a:pt x="0" y="0"/>
                </a:cubicBezTo>
              </a:path>
            </a:pathLst>
          </a:custGeom>
          <a:solidFill>
            <a:schemeClr val="tx1">
              <a:lumMod val="50000"/>
              <a:lumOff val="50000"/>
            </a:schemeClr>
          </a:solidFill>
          <a:ln w="9525" cap="flat">
            <a:noFill/>
            <a:prstDash val="solid"/>
            <a:miter lim="800000"/>
            <a:headEnd type="none" w="med" len="med"/>
            <a:tailEnd type="none" w="med" len="med"/>
          </a:ln>
        </p:spPr>
        <p:txBody>
          <a:bodyPr lIns="0" tIns="0" rIns="0" bIns="0" anchor="t" anchorCtr="0"/>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Container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(area=1, order=1)</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31" name="Rectangle 29"/>
          <p:cNvSpPr>
            <a:spLocks/>
          </p:cNvSpPr>
          <p:nvPr/>
        </p:nvSpPr>
        <p:spPr bwMode="auto">
          <a:xfrm>
            <a:off x="3740631" y="3974999"/>
            <a:ext cx="1670096" cy="815599"/>
          </a:xfrm>
          <a:custGeom>
            <a:avLst/>
            <a:gdLst>
              <a:gd name="connsiteX0" fmla="*/ 0 w 1619296"/>
              <a:gd name="connsiteY0" fmla="*/ 0 h 764799"/>
              <a:gd name="connsiteX1" fmla="*/ 1619296 w 1619296"/>
              <a:gd name="connsiteY1" fmla="*/ 0 h 764799"/>
              <a:gd name="connsiteX2" fmla="*/ 1619296 w 1619296"/>
              <a:gd name="connsiteY2" fmla="*/ 764799 h 764799"/>
              <a:gd name="connsiteX3" fmla="*/ 0 w 1619296"/>
              <a:gd name="connsiteY3" fmla="*/ 764799 h 764799"/>
              <a:gd name="connsiteX4" fmla="*/ 0 w 1619296"/>
              <a:gd name="connsiteY4" fmla="*/ 0 h 764799"/>
              <a:gd name="connsiteX0" fmla="*/ 0 w 1670096"/>
              <a:gd name="connsiteY0" fmla="*/ 0 h 815599"/>
              <a:gd name="connsiteX1" fmla="*/ 1670096 w 1670096"/>
              <a:gd name="connsiteY1" fmla="*/ 50800 h 815599"/>
              <a:gd name="connsiteX2" fmla="*/ 1670096 w 1670096"/>
              <a:gd name="connsiteY2" fmla="*/ 815599 h 815599"/>
              <a:gd name="connsiteX3" fmla="*/ 50800 w 1670096"/>
              <a:gd name="connsiteY3" fmla="*/ 815599 h 815599"/>
              <a:gd name="connsiteX4" fmla="*/ 0 w 1670096"/>
              <a:gd name="connsiteY4" fmla="*/ 0 h 81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096" h="815599">
                <a:moveTo>
                  <a:pt x="0" y="0"/>
                </a:moveTo>
                <a:lnTo>
                  <a:pt x="1670096" y="50800"/>
                </a:lnTo>
                <a:lnTo>
                  <a:pt x="1670096" y="815599"/>
                </a:lnTo>
                <a:lnTo>
                  <a:pt x="50800" y="815599"/>
                </a:lnTo>
                <a:lnTo>
                  <a:pt x="0" y="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algn="ctr" defTabSz="914400" fontAlgn="base">
              <a:spcBef>
                <a:spcPct val="0"/>
              </a:spcBef>
              <a:spcAft>
                <a:spcPct val="0"/>
              </a:spcAft>
              <a:defRPr/>
            </a:pPr>
            <a:r>
              <a:rPr lang="en-US" sz="1400" kern="0" dirty="0">
                <a:solidFill>
                  <a:schemeClr val="bg1"/>
                </a:solidFill>
                <a:latin typeface="Roboto Light" pitchFamily="2" charset="0"/>
                <a:ea typeface="Roboto Light" pitchFamily="2" charset="0"/>
                <a:sym typeface="Gill Sans" charset="0"/>
              </a:rPr>
              <a:t>(</a:t>
            </a:r>
            <a:r>
              <a:rPr lang="en-US" sz="1400" kern="0" dirty="0" smtClean="0">
                <a:solidFill>
                  <a:schemeClr val="bg1"/>
                </a:solidFill>
                <a:latin typeface="Roboto Light" pitchFamily="2" charset="0"/>
                <a:ea typeface="Roboto Light" pitchFamily="2" charset="0"/>
                <a:sym typeface="Gill Sans" charset="0"/>
              </a:rPr>
              <a:t>area=0, order=0)</a:t>
            </a:r>
            <a:endParaRPr lang="en-US" sz="3600" kern="0" dirty="0">
              <a:solidFill>
                <a:schemeClr val="bg1"/>
              </a:solidFill>
              <a:latin typeface="Roboto Light" pitchFamily="2" charset="0"/>
              <a:ea typeface="Roboto Light" pitchFamily="2" charset="0"/>
              <a:sym typeface="Gill Sans" charset="0"/>
            </a:endParaRPr>
          </a:p>
        </p:txBody>
      </p:sp>
      <p:sp>
        <p:nvSpPr>
          <p:cNvPr id="32" name="Rectangle 30"/>
          <p:cNvSpPr>
            <a:spLocks/>
          </p:cNvSpPr>
          <p:nvPr/>
        </p:nvSpPr>
        <p:spPr bwMode="auto">
          <a:xfrm>
            <a:off x="3753331" y="4876708"/>
            <a:ext cx="1657396" cy="795141"/>
          </a:xfrm>
          <a:custGeom>
            <a:avLst/>
            <a:gdLst>
              <a:gd name="connsiteX0" fmla="*/ 0 w 1619296"/>
              <a:gd name="connsiteY0" fmla="*/ 0 h 744341"/>
              <a:gd name="connsiteX1" fmla="*/ 1619296 w 1619296"/>
              <a:gd name="connsiteY1" fmla="*/ 0 h 744341"/>
              <a:gd name="connsiteX2" fmla="*/ 1619296 w 1619296"/>
              <a:gd name="connsiteY2" fmla="*/ 744341 h 744341"/>
              <a:gd name="connsiteX3" fmla="*/ 0 w 1619296"/>
              <a:gd name="connsiteY3" fmla="*/ 744341 h 744341"/>
              <a:gd name="connsiteX4" fmla="*/ 0 w 1619296"/>
              <a:gd name="connsiteY4" fmla="*/ 0 h 744341"/>
              <a:gd name="connsiteX0" fmla="*/ 0 w 1657396"/>
              <a:gd name="connsiteY0" fmla="*/ 0 h 795141"/>
              <a:gd name="connsiteX1" fmla="*/ 1657396 w 1657396"/>
              <a:gd name="connsiteY1" fmla="*/ 50800 h 795141"/>
              <a:gd name="connsiteX2" fmla="*/ 1657396 w 1657396"/>
              <a:gd name="connsiteY2" fmla="*/ 795141 h 795141"/>
              <a:gd name="connsiteX3" fmla="*/ 38100 w 1657396"/>
              <a:gd name="connsiteY3" fmla="*/ 795141 h 795141"/>
              <a:gd name="connsiteX4" fmla="*/ 0 w 1657396"/>
              <a:gd name="connsiteY4" fmla="*/ 0 h 7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96" h="795141">
                <a:moveTo>
                  <a:pt x="0" y="0"/>
                </a:moveTo>
                <a:lnTo>
                  <a:pt x="1657396" y="50800"/>
                </a:lnTo>
                <a:lnTo>
                  <a:pt x="1657396" y="795141"/>
                </a:lnTo>
                <a:lnTo>
                  <a:pt x="38100" y="795141"/>
                </a:lnTo>
                <a:lnTo>
                  <a:pt x="0" y="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algn="ctr" defTabSz="914400" fontAlgn="base">
              <a:spcBef>
                <a:spcPct val="0"/>
              </a:spcBef>
              <a:spcAft>
                <a:spcPct val="0"/>
              </a:spcAft>
              <a:defRPr/>
            </a:pPr>
            <a:r>
              <a:rPr lang="en-US" sz="1400" kern="0" dirty="0">
                <a:solidFill>
                  <a:schemeClr val="bg1"/>
                </a:solidFill>
                <a:latin typeface="Roboto Light" pitchFamily="2" charset="0"/>
                <a:ea typeface="Roboto Light" pitchFamily="2" charset="0"/>
                <a:sym typeface="Gill Sans" charset="0"/>
              </a:rPr>
              <a:t>(</a:t>
            </a:r>
            <a:r>
              <a:rPr lang="en-US" sz="1400" kern="0" dirty="0" smtClean="0">
                <a:solidFill>
                  <a:schemeClr val="bg1"/>
                </a:solidFill>
                <a:latin typeface="Roboto Light" pitchFamily="2" charset="0"/>
                <a:ea typeface="Roboto Light" pitchFamily="2" charset="0"/>
                <a:sym typeface="Gill Sans" charset="0"/>
              </a:rPr>
              <a:t>area=0 order=1)</a:t>
            </a:r>
            <a:endParaRPr lang="en-US" sz="3600" kern="0" dirty="0">
              <a:solidFill>
                <a:schemeClr val="bg1"/>
              </a:solidFill>
              <a:latin typeface="Roboto Light" pitchFamily="2" charset="0"/>
              <a:ea typeface="Roboto Light" pitchFamily="2" charset="0"/>
              <a:sym typeface="Gill Sans" charset="0"/>
            </a:endParaRPr>
          </a:p>
        </p:txBody>
      </p:sp>
      <p:sp>
        <p:nvSpPr>
          <p:cNvPr id="33" name="Rectangle 31"/>
          <p:cNvSpPr>
            <a:spLocks/>
          </p:cNvSpPr>
          <p:nvPr/>
        </p:nvSpPr>
        <p:spPr bwMode="auto">
          <a:xfrm>
            <a:off x="6494125" y="1712078"/>
            <a:ext cx="1886130" cy="2814476"/>
          </a:xfrm>
          <a:custGeom>
            <a:avLst/>
            <a:gdLst>
              <a:gd name="connsiteX0" fmla="*/ 0 w 1784530"/>
              <a:gd name="connsiteY0" fmla="*/ 0 h 2725576"/>
              <a:gd name="connsiteX1" fmla="*/ 1784530 w 1784530"/>
              <a:gd name="connsiteY1" fmla="*/ 0 h 2725576"/>
              <a:gd name="connsiteX2" fmla="*/ 1784530 w 1784530"/>
              <a:gd name="connsiteY2" fmla="*/ 2725576 h 2725576"/>
              <a:gd name="connsiteX3" fmla="*/ 0 w 1784530"/>
              <a:gd name="connsiteY3" fmla="*/ 2725576 h 2725576"/>
              <a:gd name="connsiteX4" fmla="*/ 0 w 1784530"/>
              <a:gd name="connsiteY4" fmla="*/ 0 h 2725576"/>
              <a:gd name="connsiteX0" fmla="*/ 0 w 1848030"/>
              <a:gd name="connsiteY0" fmla="*/ 50800 h 2776376"/>
              <a:gd name="connsiteX1" fmla="*/ 1848030 w 1848030"/>
              <a:gd name="connsiteY1" fmla="*/ 0 h 2776376"/>
              <a:gd name="connsiteX2" fmla="*/ 1784530 w 1848030"/>
              <a:gd name="connsiteY2" fmla="*/ 2776376 h 2776376"/>
              <a:gd name="connsiteX3" fmla="*/ 0 w 1848030"/>
              <a:gd name="connsiteY3" fmla="*/ 2776376 h 2776376"/>
              <a:gd name="connsiteX4" fmla="*/ 0 w 1848030"/>
              <a:gd name="connsiteY4" fmla="*/ 50800 h 2776376"/>
              <a:gd name="connsiteX0" fmla="*/ 0 w 1886130"/>
              <a:gd name="connsiteY0" fmla="*/ 88900 h 2814476"/>
              <a:gd name="connsiteX1" fmla="*/ 1886130 w 1886130"/>
              <a:gd name="connsiteY1" fmla="*/ 0 h 2814476"/>
              <a:gd name="connsiteX2" fmla="*/ 1784530 w 1886130"/>
              <a:gd name="connsiteY2" fmla="*/ 2814476 h 2814476"/>
              <a:gd name="connsiteX3" fmla="*/ 0 w 1886130"/>
              <a:gd name="connsiteY3" fmla="*/ 2814476 h 2814476"/>
              <a:gd name="connsiteX4" fmla="*/ 0 w 1886130"/>
              <a:gd name="connsiteY4" fmla="*/ 88900 h 281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130" h="2814476">
                <a:moveTo>
                  <a:pt x="0" y="88900"/>
                </a:moveTo>
                <a:lnTo>
                  <a:pt x="1886130" y="0"/>
                </a:lnTo>
                <a:lnTo>
                  <a:pt x="1784530" y="2814476"/>
                </a:lnTo>
                <a:lnTo>
                  <a:pt x="0" y="2814476"/>
                </a:lnTo>
                <a:lnTo>
                  <a:pt x="0" y="889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(area=2, order=0)</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
        <p:nvSpPr>
          <p:cNvPr id="34" name="Rectangle 33"/>
          <p:cNvSpPr>
            <a:spLocks/>
          </p:cNvSpPr>
          <p:nvPr/>
        </p:nvSpPr>
        <p:spPr bwMode="auto">
          <a:xfrm>
            <a:off x="6479611" y="4766269"/>
            <a:ext cx="1848030" cy="1108299"/>
          </a:xfrm>
          <a:custGeom>
            <a:avLst/>
            <a:gdLst>
              <a:gd name="connsiteX0" fmla="*/ 0 w 1784530"/>
              <a:gd name="connsiteY0" fmla="*/ 0 h 1057499"/>
              <a:gd name="connsiteX1" fmla="*/ 1784530 w 1784530"/>
              <a:gd name="connsiteY1" fmla="*/ 0 h 1057499"/>
              <a:gd name="connsiteX2" fmla="*/ 1784530 w 1784530"/>
              <a:gd name="connsiteY2" fmla="*/ 1057499 h 1057499"/>
              <a:gd name="connsiteX3" fmla="*/ 0 w 1784530"/>
              <a:gd name="connsiteY3" fmla="*/ 1057499 h 1057499"/>
              <a:gd name="connsiteX4" fmla="*/ 0 w 1784530"/>
              <a:gd name="connsiteY4" fmla="*/ 0 h 1057499"/>
              <a:gd name="connsiteX0" fmla="*/ 0 w 1848030"/>
              <a:gd name="connsiteY0" fmla="*/ 50800 h 1108299"/>
              <a:gd name="connsiteX1" fmla="*/ 1848030 w 1848030"/>
              <a:gd name="connsiteY1" fmla="*/ 0 h 1108299"/>
              <a:gd name="connsiteX2" fmla="*/ 1784530 w 1848030"/>
              <a:gd name="connsiteY2" fmla="*/ 1108299 h 1108299"/>
              <a:gd name="connsiteX3" fmla="*/ 0 w 1848030"/>
              <a:gd name="connsiteY3" fmla="*/ 1108299 h 1108299"/>
              <a:gd name="connsiteX4" fmla="*/ 0 w 1848030"/>
              <a:gd name="connsiteY4" fmla="*/ 50800 h 1108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030" h="1108299">
                <a:moveTo>
                  <a:pt x="0" y="50800"/>
                </a:moveTo>
                <a:lnTo>
                  <a:pt x="1848030" y="0"/>
                </a:lnTo>
                <a:lnTo>
                  <a:pt x="1784530" y="1108299"/>
                </a:lnTo>
                <a:lnTo>
                  <a:pt x="0" y="1108299"/>
                </a:lnTo>
                <a:lnTo>
                  <a:pt x="0" y="50800"/>
                </a:lnTo>
                <a:close/>
              </a:path>
            </a:pathLst>
          </a:custGeom>
          <a:solidFill>
            <a:schemeClr val="accent4"/>
          </a:solidFill>
          <a:ln w="9525" cap="flat">
            <a:noFill/>
            <a:prstDash val="solid"/>
            <a:miter lim="800000"/>
            <a:headEnd type="none" w="med" len="med"/>
            <a:tailEnd type="none" w="med" len="med"/>
          </a:ln>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Widget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Roboto Light" pitchFamily="2" charset="0"/>
                <a:ea typeface="Roboto Light" pitchFamily="2" charset="0"/>
                <a:sym typeface="Gill Sans" charset="0"/>
              </a:rPr>
              <a:t>(area=2, order=1)</a:t>
            </a:r>
            <a:endParaRPr kumimoji="0" lang="en-US" sz="3200" b="0" i="0" u="none" strike="noStrike" kern="0" cap="none" spc="0" normalizeH="0" baseline="0" noProof="0" dirty="0">
              <a:ln>
                <a:noFill/>
              </a:ln>
              <a:solidFill>
                <a:schemeClr val="bg1"/>
              </a:solidFill>
              <a:effectLst/>
              <a:uLnTx/>
              <a:uFillTx/>
              <a:latin typeface="Roboto Light" pitchFamily="2" charset="0"/>
              <a:ea typeface="Roboto Light" pitchFamily="2" charset="0"/>
              <a:sym typeface="Gill Sans" charset="0"/>
            </a:endParaRPr>
          </a:p>
        </p:txBody>
      </p:sp>
    </p:spTree>
    <p:extLst>
      <p:ext uri="{BB962C8B-B14F-4D97-AF65-F5344CB8AC3E}">
        <p14:creationId xmlns:p14="http://schemas.microsoft.com/office/powerpoint/2010/main" val="17197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242316" y="4643570"/>
            <a:ext cx="8625459" cy="2046129"/>
          </a:xfrm>
          <a:custGeom>
            <a:avLst/>
            <a:gdLst>
              <a:gd name="connsiteX0" fmla="*/ 0 w 8577834"/>
              <a:gd name="connsiteY0" fmla="*/ 0 h 2008029"/>
              <a:gd name="connsiteX1" fmla="*/ 8577834 w 8577834"/>
              <a:gd name="connsiteY1" fmla="*/ 0 h 2008029"/>
              <a:gd name="connsiteX2" fmla="*/ 8577834 w 8577834"/>
              <a:gd name="connsiteY2" fmla="*/ 2008029 h 2008029"/>
              <a:gd name="connsiteX3" fmla="*/ 0 w 8577834"/>
              <a:gd name="connsiteY3" fmla="*/ 2008029 h 2008029"/>
              <a:gd name="connsiteX4" fmla="*/ 0 w 8577834"/>
              <a:gd name="connsiteY4" fmla="*/ 0 h 2008029"/>
              <a:gd name="connsiteX0" fmla="*/ 47625 w 8625459"/>
              <a:gd name="connsiteY0" fmla="*/ 0 h 2046129"/>
              <a:gd name="connsiteX1" fmla="*/ 8625459 w 8625459"/>
              <a:gd name="connsiteY1" fmla="*/ 0 h 2046129"/>
              <a:gd name="connsiteX2" fmla="*/ 8625459 w 8625459"/>
              <a:gd name="connsiteY2" fmla="*/ 2008029 h 2046129"/>
              <a:gd name="connsiteX3" fmla="*/ 0 w 8625459"/>
              <a:gd name="connsiteY3" fmla="*/ 2046129 h 2046129"/>
              <a:gd name="connsiteX4" fmla="*/ 47625 w 8625459"/>
              <a:gd name="connsiteY4" fmla="*/ 0 h 2046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2046129">
                <a:moveTo>
                  <a:pt x="47625" y="0"/>
                </a:moveTo>
                <a:lnTo>
                  <a:pt x="8625459" y="0"/>
                </a:lnTo>
                <a:lnTo>
                  <a:pt x="8625459" y="2008029"/>
                </a:lnTo>
                <a:lnTo>
                  <a:pt x="0" y="2046129"/>
                </a:lnTo>
                <a:lnTo>
                  <a:pt x="47625"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40" name="Rectangle 12"/>
          <p:cNvSpPr/>
          <p:nvPr/>
        </p:nvSpPr>
        <p:spPr bwMode="auto">
          <a:xfrm>
            <a:off x="6597606" y="4759960"/>
            <a:ext cx="1502786"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685264"/>
              <a:gd name="connsiteX1" fmla="*/ 1474211 w 1502786"/>
              <a:gd name="connsiteY1" fmla="*/ 0 h 685264"/>
              <a:gd name="connsiteX2" fmla="*/ 1502786 w 1502786"/>
              <a:gd name="connsiteY2" fmla="*/ 685264 h 685264"/>
              <a:gd name="connsiteX3" fmla="*/ 0 w 1502786"/>
              <a:gd name="connsiteY3" fmla="*/ 666214 h 685264"/>
              <a:gd name="connsiteX4" fmla="*/ 0 w 1502786"/>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685264">
                <a:moveTo>
                  <a:pt x="0" y="0"/>
                </a:moveTo>
                <a:lnTo>
                  <a:pt x="1474211" y="0"/>
                </a:lnTo>
                <a:lnTo>
                  <a:pt x="1502786" y="685264"/>
                </a:lnTo>
                <a:lnTo>
                  <a:pt x="0" y="666214"/>
                </a:lnTo>
                <a:lnTo>
                  <a:pt x="0" y="0"/>
                </a:lnTo>
                <a:close/>
              </a:path>
            </a:pathLst>
          </a:custGeom>
          <a:solidFill>
            <a:srgbClr val="88796E"/>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template-</a:t>
            </a:r>
            <a:r>
              <a:rPr lang="en-US" sz="1200" dirty="0" err="1" smtClean="0">
                <a:solidFill>
                  <a:schemeClr val="bg1"/>
                </a:solidFill>
                <a:latin typeface="Roboto Light"/>
              </a:rPr>
              <a:t>web.soy</a:t>
            </a:r>
            <a:endParaRPr lang="en-US" sz="1200" dirty="0">
              <a:solidFill>
                <a:schemeClr val="bg1"/>
              </a:solidFill>
              <a:latin typeface="Roboto Light"/>
            </a:endParaRPr>
          </a:p>
        </p:txBody>
      </p:sp>
      <p:sp>
        <p:nvSpPr>
          <p:cNvPr id="38" name="Rectangle 12"/>
          <p:cNvSpPr/>
          <p:nvPr/>
        </p:nvSpPr>
        <p:spPr bwMode="auto">
          <a:xfrm>
            <a:off x="6232875" y="4831968"/>
            <a:ext cx="1502786"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685264"/>
              <a:gd name="connsiteX1" fmla="*/ 1474211 w 1502786"/>
              <a:gd name="connsiteY1" fmla="*/ 0 h 685264"/>
              <a:gd name="connsiteX2" fmla="*/ 1502786 w 1502786"/>
              <a:gd name="connsiteY2" fmla="*/ 685264 h 685264"/>
              <a:gd name="connsiteX3" fmla="*/ 0 w 1502786"/>
              <a:gd name="connsiteY3" fmla="*/ 666214 h 685264"/>
              <a:gd name="connsiteX4" fmla="*/ 0 w 1502786"/>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685264">
                <a:moveTo>
                  <a:pt x="0" y="0"/>
                </a:moveTo>
                <a:lnTo>
                  <a:pt x="1474211" y="0"/>
                </a:lnTo>
                <a:lnTo>
                  <a:pt x="1502786" y="685264"/>
                </a:lnTo>
                <a:lnTo>
                  <a:pt x="0" y="666214"/>
                </a:lnTo>
                <a:lnTo>
                  <a:pt x="0" y="0"/>
                </a:lnTo>
                <a:close/>
              </a:path>
            </a:pathLst>
          </a:custGeom>
          <a:solidFill>
            <a:srgbClr val="776A6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template-</a:t>
            </a:r>
            <a:r>
              <a:rPr lang="en-US" sz="1200" dirty="0" err="1" smtClean="0">
                <a:solidFill>
                  <a:schemeClr val="bg1"/>
                </a:solidFill>
                <a:latin typeface="Roboto Light"/>
              </a:rPr>
              <a:t>web.soy</a:t>
            </a:r>
            <a:endParaRPr lang="en-US" sz="1200" dirty="0">
              <a:solidFill>
                <a:schemeClr val="bg1"/>
              </a:solidFill>
              <a:latin typeface="Roboto Light"/>
            </a:endParaRPr>
          </a:p>
        </p:txBody>
      </p:sp>
      <p:sp>
        <p:nvSpPr>
          <p:cNvPr id="6" name="Text Placeholder 5"/>
          <p:cNvSpPr>
            <a:spLocks noGrp="1"/>
          </p:cNvSpPr>
          <p:nvPr>
            <p:ph type="body" sz="quarter" idx="13"/>
          </p:nvPr>
        </p:nvSpPr>
        <p:spPr/>
        <p:txBody>
          <a:bodyPr/>
          <a:lstStyle/>
          <a:p>
            <a:r>
              <a:rPr lang="en-US" dirty="0" smtClean="0"/>
              <a:t>Container </a:t>
            </a:r>
            <a:r>
              <a:rPr lang="en-US" dirty="0"/>
              <a:t>Anatomy</a:t>
            </a:r>
          </a:p>
        </p:txBody>
      </p:sp>
      <p:sp>
        <p:nvSpPr>
          <p:cNvPr id="62" name="Rectangle 61"/>
          <p:cNvSpPr/>
          <p:nvPr/>
        </p:nvSpPr>
        <p:spPr bwMode="auto">
          <a:xfrm>
            <a:off x="289942" y="945133"/>
            <a:ext cx="8625459" cy="3614862"/>
          </a:xfrm>
          <a:custGeom>
            <a:avLst/>
            <a:gdLst>
              <a:gd name="connsiteX0" fmla="*/ 0 w 8577834"/>
              <a:gd name="connsiteY0" fmla="*/ 0 h 3567237"/>
              <a:gd name="connsiteX1" fmla="*/ 8577834 w 8577834"/>
              <a:gd name="connsiteY1" fmla="*/ 0 h 3567237"/>
              <a:gd name="connsiteX2" fmla="*/ 8577834 w 8577834"/>
              <a:gd name="connsiteY2" fmla="*/ 3567237 h 3567237"/>
              <a:gd name="connsiteX3" fmla="*/ 0 w 8577834"/>
              <a:gd name="connsiteY3" fmla="*/ 3567237 h 3567237"/>
              <a:gd name="connsiteX4" fmla="*/ 0 w 8577834"/>
              <a:gd name="connsiteY4" fmla="*/ 0 h 3567237"/>
              <a:gd name="connsiteX0" fmla="*/ 0 w 8625459"/>
              <a:gd name="connsiteY0" fmla="*/ 47625 h 3614862"/>
              <a:gd name="connsiteX1" fmla="*/ 8625459 w 8625459"/>
              <a:gd name="connsiteY1" fmla="*/ 0 h 3614862"/>
              <a:gd name="connsiteX2" fmla="*/ 8577834 w 8625459"/>
              <a:gd name="connsiteY2" fmla="*/ 3614862 h 3614862"/>
              <a:gd name="connsiteX3" fmla="*/ 0 w 8625459"/>
              <a:gd name="connsiteY3" fmla="*/ 3614862 h 3614862"/>
              <a:gd name="connsiteX4" fmla="*/ 0 w 8625459"/>
              <a:gd name="connsiteY4" fmla="*/ 47625 h 3614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3614862">
                <a:moveTo>
                  <a:pt x="0" y="47625"/>
                </a:moveTo>
                <a:lnTo>
                  <a:pt x="8625459" y="0"/>
                </a:lnTo>
                <a:lnTo>
                  <a:pt x="8577834" y="3614862"/>
                </a:lnTo>
                <a:lnTo>
                  <a:pt x="0" y="3614862"/>
                </a:lnTo>
                <a:lnTo>
                  <a:pt x="0" y="4762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0" name="Rectangle 19"/>
          <p:cNvSpPr/>
          <p:nvPr/>
        </p:nvSpPr>
        <p:spPr bwMode="auto">
          <a:xfrm>
            <a:off x="410558" y="2384172"/>
            <a:ext cx="8336601" cy="959279"/>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1" name="Rectangle 20"/>
          <p:cNvSpPr/>
          <p:nvPr/>
        </p:nvSpPr>
        <p:spPr bwMode="auto">
          <a:xfrm>
            <a:off x="410558" y="3501008"/>
            <a:ext cx="8336601" cy="920474"/>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9" name="Rectangle 18"/>
          <p:cNvSpPr/>
          <p:nvPr/>
        </p:nvSpPr>
        <p:spPr bwMode="auto">
          <a:xfrm>
            <a:off x="410558" y="1300644"/>
            <a:ext cx="8336601" cy="920843"/>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 name="Rectangle 6"/>
          <p:cNvSpPr/>
          <p:nvPr/>
        </p:nvSpPr>
        <p:spPr bwMode="auto">
          <a:xfrm>
            <a:off x="1791917" y="5872380"/>
            <a:ext cx="153136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57150 w 1531361"/>
              <a:gd name="connsiteY0" fmla="*/ 0 h 685264"/>
              <a:gd name="connsiteX1" fmla="*/ 1531361 w 1531361"/>
              <a:gd name="connsiteY1" fmla="*/ 0 h 685264"/>
              <a:gd name="connsiteX2" fmla="*/ 1531361 w 1531361"/>
              <a:gd name="connsiteY2" fmla="*/ 666214 h 685264"/>
              <a:gd name="connsiteX3" fmla="*/ 0 w 1531361"/>
              <a:gd name="connsiteY3" fmla="*/ 685264 h 685264"/>
              <a:gd name="connsiteX4" fmla="*/ 57150 w 153136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361" h="685264">
                <a:moveTo>
                  <a:pt x="57150" y="0"/>
                </a:moveTo>
                <a:lnTo>
                  <a:pt x="1531361" y="0"/>
                </a:lnTo>
                <a:lnTo>
                  <a:pt x="1531361" y="666214"/>
                </a:lnTo>
                <a:lnTo>
                  <a:pt x="0" y="685264"/>
                </a:lnTo>
                <a:lnTo>
                  <a:pt x="5715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err="1" smtClean="0">
                <a:solidFill>
                  <a:schemeClr val="bg1"/>
                </a:solidFill>
                <a:latin typeface="Roboto Light"/>
              </a:rPr>
              <a:t>Javascript</a:t>
            </a:r>
            <a:endParaRPr lang="en-US" sz="1200" dirty="0">
              <a:solidFill>
                <a:schemeClr val="bg1"/>
              </a:solidFill>
              <a:latin typeface="Roboto Light"/>
            </a:endParaRPr>
          </a:p>
        </p:txBody>
      </p:sp>
      <p:sp>
        <p:nvSpPr>
          <p:cNvPr id="8" name="Rectangle 7"/>
          <p:cNvSpPr/>
          <p:nvPr/>
        </p:nvSpPr>
        <p:spPr bwMode="auto">
          <a:xfrm>
            <a:off x="2889924" y="4743199"/>
            <a:ext cx="151231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12311"/>
              <a:gd name="connsiteY0" fmla="*/ 0 h 685264"/>
              <a:gd name="connsiteX1" fmla="*/ 1512311 w 1512311"/>
              <a:gd name="connsiteY1" fmla="*/ 19050 h 685264"/>
              <a:gd name="connsiteX2" fmla="*/ 1512311 w 1512311"/>
              <a:gd name="connsiteY2" fmla="*/ 685264 h 685264"/>
              <a:gd name="connsiteX3" fmla="*/ 38100 w 1512311"/>
              <a:gd name="connsiteY3" fmla="*/ 685264 h 685264"/>
              <a:gd name="connsiteX4" fmla="*/ 0 w 151231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311" h="685264">
                <a:moveTo>
                  <a:pt x="0" y="0"/>
                </a:moveTo>
                <a:lnTo>
                  <a:pt x="1512311" y="19050"/>
                </a:lnTo>
                <a:lnTo>
                  <a:pt x="1512311" y="685264"/>
                </a:lnTo>
                <a:lnTo>
                  <a:pt x="38100" y="68526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200" dirty="0">
                <a:solidFill>
                  <a:schemeClr val="bg1"/>
                </a:solidFill>
                <a:latin typeface="Roboto Light"/>
              </a:rPr>
              <a:t>c</a:t>
            </a:r>
            <a:r>
              <a:rPr lang="nl-NL" sz="1200" dirty="0" smtClean="0">
                <a:solidFill>
                  <a:schemeClr val="bg1"/>
                </a:solidFill>
                <a:latin typeface="Roboto Light"/>
              </a:rPr>
              <a:t>onfig.xml</a:t>
            </a:r>
            <a:endParaRPr lang="en-US" sz="1200" dirty="0">
              <a:solidFill>
                <a:schemeClr val="bg1"/>
              </a:solidFill>
              <a:latin typeface="Roboto Light"/>
            </a:endParaRPr>
          </a:p>
        </p:txBody>
      </p:sp>
      <p:sp>
        <p:nvSpPr>
          <p:cNvPr id="9" name="Rectangle 8"/>
          <p:cNvSpPr/>
          <p:nvPr/>
        </p:nvSpPr>
        <p:spPr bwMode="auto">
          <a:xfrm>
            <a:off x="2924817" y="3652118"/>
            <a:ext cx="1474211" cy="666214"/>
          </a:xfrm>
          <a:prstGeom prst="rect">
            <a:avLst/>
          </a:pr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panose="02000000000000000000" pitchFamily="2" charset="0"/>
                <a:ea typeface="Roboto Light" panose="02000000000000000000" pitchFamily="2" charset="0"/>
              </a:rPr>
              <a:t>Container </a:t>
            </a:r>
            <a:r>
              <a:rPr lang="x-none" sz="1200" dirty="0" smtClean="0">
                <a:solidFill>
                  <a:schemeClr val="bg1"/>
                </a:solidFill>
                <a:latin typeface="Roboto Light" panose="02000000000000000000" pitchFamily="2" charset="0"/>
                <a:ea typeface="Roboto Light" panose="02000000000000000000" pitchFamily="2" charset="0"/>
              </a:rPr>
              <a:t>S</a:t>
            </a:r>
            <a:r>
              <a:rPr lang="en-US" sz="1200" dirty="0" err="1" smtClean="0">
                <a:solidFill>
                  <a:schemeClr val="bg1"/>
                </a:solidFill>
                <a:latin typeface="Roboto Light" panose="02000000000000000000" pitchFamily="2" charset="0"/>
                <a:ea typeface="Roboto Light" panose="02000000000000000000" pitchFamily="2" charset="0"/>
              </a:rPr>
              <a:t>erver</a:t>
            </a:r>
            <a:endParaRPr lang="x-none" sz="1200" dirty="0" smtClean="0">
              <a:solidFill>
                <a:schemeClr val="bg1"/>
              </a:solidFill>
              <a:latin typeface="Roboto Light" panose="02000000000000000000" pitchFamily="2" charset="0"/>
              <a:ea typeface="Roboto Light" panose="02000000000000000000" pitchFamily="2" charset="0"/>
            </a:endParaRPr>
          </a:p>
          <a:p>
            <a:pPr algn="ctr"/>
            <a:r>
              <a:rPr lang="x-none" sz="1200" dirty="0" smtClean="0">
                <a:solidFill>
                  <a:schemeClr val="bg1"/>
                </a:solidFill>
                <a:latin typeface="Roboto Light" panose="02000000000000000000" pitchFamily="2" charset="0"/>
                <a:ea typeface="Roboto Light" panose="02000000000000000000" pitchFamily="2" charset="0"/>
              </a:rPr>
              <a:t>C</a:t>
            </a:r>
            <a:r>
              <a:rPr lang="en-US" sz="1200" dirty="0" err="1" smtClean="0">
                <a:solidFill>
                  <a:schemeClr val="bg1"/>
                </a:solidFill>
                <a:latin typeface="Roboto Light" panose="02000000000000000000" pitchFamily="2" charset="0"/>
                <a:ea typeface="Roboto Light" panose="02000000000000000000" pitchFamily="2" charset="0"/>
              </a:rPr>
              <a:t>atalog</a:t>
            </a:r>
            <a:r>
              <a:rPr lang="x-none" sz="1200" dirty="0" smtClean="0">
                <a:solidFill>
                  <a:schemeClr val="bg1"/>
                </a:solidFill>
                <a:latin typeface="Roboto Light" panose="02000000000000000000" pitchFamily="2" charset="0"/>
                <a:ea typeface="Roboto Light" panose="02000000000000000000" pitchFamily="2" charset="0"/>
              </a:rPr>
              <a:t> I</a:t>
            </a:r>
            <a:r>
              <a:rPr lang="en-US" sz="1200" dirty="0" smtClean="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0" name="Rectangle 9"/>
          <p:cNvSpPr/>
          <p:nvPr/>
        </p:nvSpPr>
        <p:spPr bwMode="auto">
          <a:xfrm>
            <a:off x="2924817" y="2541987"/>
            <a:ext cx="1525443" cy="69695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64720"/>
              <a:gd name="connsiteY0" fmla="*/ 0 h 714899"/>
              <a:gd name="connsiteX1" fmla="*/ 1512168 w 1564720"/>
              <a:gd name="connsiteY1" fmla="*/ 0 h 714899"/>
              <a:gd name="connsiteX2" fmla="*/ 1564720 w 1564720"/>
              <a:gd name="connsiteY2" fmla="*/ 714899 h 714899"/>
              <a:gd name="connsiteX3" fmla="*/ 0 w 1564720"/>
              <a:gd name="connsiteY3" fmla="*/ 683368 h 714899"/>
              <a:gd name="connsiteX4" fmla="*/ 0 w 1564720"/>
              <a:gd name="connsiteY4" fmla="*/ 0 h 71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720" h="714899">
                <a:moveTo>
                  <a:pt x="0" y="0"/>
                </a:moveTo>
                <a:lnTo>
                  <a:pt x="1512168" y="0"/>
                </a:lnTo>
                <a:lnTo>
                  <a:pt x="1564720" y="714899"/>
                </a:lnTo>
                <a:lnTo>
                  <a:pt x="0" y="683368"/>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panose="02000000000000000000" pitchFamily="2" charset="0"/>
                <a:ea typeface="Roboto Light" panose="02000000000000000000" pitchFamily="2" charset="0"/>
              </a:rPr>
              <a:t>Container </a:t>
            </a:r>
            <a:r>
              <a:rPr lang="x-none" sz="1200" dirty="0" smtClean="0">
                <a:solidFill>
                  <a:schemeClr val="bg1"/>
                </a:solidFill>
                <a:latin typeface="Roboto Light" panose="02000000000000000000" pitchFamily="2" charset="0"/>
                <a:ea typeface="Roboto Light" panose="02000000000000000000" pitchFamily="2" charset="0"/>
              </a:rPr>
              <a:t>Portal</a:t>
            </a:r>
            <a:endParaRPr lang="x-none" sz="1200" dirty="0">
              <a:solidFill>
                <a:schemeClr val="bg1"/>
              </a:solidFill>
              <a:latin typeface="Roboto Light" panose="02000000000000000000" pitchFamily="2" charset="0"/>
              <a:ea typeface="Roboto Light" panose="02000000000000000000" pitchFamily="2" charset="0"/>
            </a:endParaRPr>
          </a:p>
          <a:p>
            <a:pPr algn="ctr"/>
            <a:r>
              <a:rPr lang="x-none" sz="1200" dirty="0" smtClean="0">
                <a:solidFill>
                  <a:schemeClr val="bg1"/>
                </a:solidFill>
                <a:latin typeface="Roboto Light" panose="02000000000000000000" pitchFamily="2" charset="0"/>
                <a:ea typeface="Roboto Light" panose="02000000000000000000" pitchFamily="2" charset="0"/>
              </a:rPr>
              <a:t>C</a:t>
            </a:r>
            <a:r>
              <a:rPr lang="en-US" sz="1200" dirty="0" err="1" smtClean="0">
                <a:solidFill>
                  <a:schemeClr val="bg1"/>
                </a:solidFill>
                <a:latin typeface="Roboto Light" panose="02000000000000000000" pitchFamily="2" charset="0"/>
                <a:ea typeface="Roboto Light" panose="02000000000000000000" pitchFamily="2" charset="0"/>
              </a:rPr>
              <a:t>atalog</a:t>
            </a:r>
            <a:r>
              <a:rPr lang="x-none" sz="1200" dirty="0" smtClean="0">
                <a:solidFill>
                  <a:schemeClr val="bg1"/>
                </a:solidFill>
                <a:latin typeface="Roboto Light" panose="02000000000000000000" pitchFamily="2" charset="0"/>
                <a:ea typeface="Roboto Light" panose="02000000000000000000" pitchFamily="2" charset="0"/>
              </a:rPr>
              <a:t> </a:t>
            </a:r>
            <a:r>
              <a:rPr lang="x-none" sz="1200" dirty="0">
                <a:solidFill>
                  <a:schemeClr val="bg1"/>
                </a:solidFill>
                <a:latin typeface="Roboto Light" panose="02000000000000000000" pitchFamily="2" charset="0"/>
                <a:ea typeface="Roboto Light" panose="02000000000000000000" pitchFamily="2" charset="0"/>
              </a:rPr>
              <a:t>I</a:t>
            </a:r>
            <a:r>
              <a:rPr lang="en-US" sz="1200" dirty="0" smtClean="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1" name="Rectangle 10"/>
          <p:cNvSpPr/>
          <p:nvPr/>
        </p:nvSpPr>
        <p:spPr bwMode="auto">
          <a:xfrm>
            <a:off x="2924817" y="1431855"/>
            <a:ext cx="1474211" cy="66621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12168"/>
              <a:gd name="connsiteY0" fmla="*/ 0 h 683368"/>
              <a:gd name="connsiteX1" fmla="*/ 1438596 w 1512168"/>
              <a:gd name="connsiteY1" fmla="*/ 63062 h 683368"/>
              <a:gd name="connsiteX2" fmla="*/ 1512168 w 1512168"/>
              <a:gd name="connsiteY2" fmla="*/ 683368 h 683368"/>
              <a:gd name="connsiteX3" fmla="*/ 0 w 1512168"/>
              <a:gd name="connsiteY3" fmla="*/ 683368 h 683368"/>
              <a:gd name="connsiteX4" fmla="*/ 0 w 1512168"/>
              <a:gd name="connsiteY4" fmla="*/ 0 h 683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683368">
                <a:moveTo>
                  <a:pt x="0" y="0"/>
                </a:moveTo>
                <a:lnTo>
                  <a:pt x="1438596" y="63062"/>
                </a:lnTo>
                <a:lnTo>
                  <a:pt x="1512168" y="683368"/>
                </a:lnTo>
                <a:lnTo>
                  <a:pt x="0" y="683368"/>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panose="02000000000000000000" pitchFamily="2" charset="0"/>
                <a:ea typeface="Roboto Light" panose="02000000000000000000" pitchFamily="2" charset="0"/>
              </a:rPr>
              <a:t>Container </a:t>
            </a:r>
            <a:r>
              <a:rPr lang="x-none" sz="1200" dirty="0" smtClean="0">
                <a:solidFill>
                  <a:schemeClr val="bg1"/>
                </a:solidFill>
                <a:latin typeface="Roboto Light" panose="02000000000000000000" pitchFamily="2" charset="0"/>
                <a:ea typeface="Roboto Light" panose="02000000000000000000" pitchFamily="2" charset="0"/>
              </a:rPr>
              <a:t>Instance</a:t>
            </a:r>
            <a:endParaRPr lang="en-US" sz="1200" b="1" dirty="0">
              <a:solidFill>
                <a:schemeClr val="bg1"/>
              </a:solidFill>
              <a:latin typeface="Roboto Light"/>
            </a:endParaRPr>
          </a:p>
        </p:txBody>
      </p:sp>
      <p:sp>
        <p:nvSpPr>
          <p:cNvPr id="12" name="Rectangle 11"/>
          <p:cNvSpPr/>
          <p:nvPr/>
        </p:nvSpPr>
        <p:spPr bwMode="auto">
          <a:xfrm>
            <a:off x="3976543" y="5872380"/>
            <a:ext cx="1502786" cy="7043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704314"/>
              <a:gd name="connsiteX1" fmla="*/ 1474211 w 1502786"/>
              <a:gd name="connsiteY1" fmla="*/ 0 h 704314"/>
              <a:gd name="connsiteX2" fmla="*/ 1502786 w 1502786"/>
              <a:gd name="connsiteY2" fmla="*/ 704314 h 704314"/>
              <a:gd name="connsiteX3" fmla="*/ 0 w 1502786"/>
              <a:gd name="connsiteY3" fmla="*/ 666214 h 704314"/>
              <a:gd name="connsiteX4" fmla="*/ 0 w 1502786"/>
              <a:gd name="connsiteY4" fmla="*/ 0 h 70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704314">
                <a:moveTo>
                  <a:pt x="0" y="0"/>
                </a:moveTo>
                <a:lnTo>
                  <a:pt x="1474211" y="0"/>
                </a:lnTo>
                <a:lnTo>
                  <a:pt x="1502786" y="70431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CSS</a:t>
            </a:r>
            <a:endParaRPr lang="en-US" sz="1200" dirty="0">
              <a:solidFill>
                <a:schemeClr val="bg1"/>
              </a:solidFill>
              <a:latin typeface="Roboto Light"/>
            </a:endParaRPr>
          </a:p>
        </p:txBody>
      </p:sp>
      <p:sp>
        <p:nvSpPr>
          <p:cNvPr id="13" name="Rectangle 12"/>
          <p:cNvSpPr/>
          <p:nvPr/>
        </p:nvSpPr>
        <p:spPr bwMode="auto">
          <a:xfrm>
            <a:off x="5868144" y="4903976"/>
            <a:ext cx="1502786"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685264"/>
              <a:gd name="connsiteX1" fmla="*/ 1474211 w 1502786"/>
              <a:gd name="connsiteY1" fmla="*/ 0 h 685264"/>
              <a:gd name="connsiteX2" fmla="*/ 1502786 w 1502786"/>
              <a:gd name="connsiteY2" fmla="*/ 685264 h 685264"/>
              <a:gd name="connsiteX3" fmla="*/ 0 w 1502786"/>
              <a:gd name="connsiteY3" fmla="*/ 666214 h 685264"/>
              <a:gd name="connsiteX4" fmla="*/ 0 w 1502786"/>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685264">
                <a:moveTo>
                  <a:pt x="0" y="0"/>
                </a:moveTo>
                <a:lnTo>
                  <a:pt x="1474211" y="0"/>
                </a:lnTo>
                <a:lnTo>
                  <a:pt x="1502786" y="68526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template-</a:t>
            </a:r>
            <a:r>
              <a:rPr lang="en-US" sz="1200" dirty="0" err="1" smtClean="0">
                <a:solidFill>
                  <a:schemeClr val="bg1"/>
                </a:solidFill>
                <a:latin typeface="Roboto Light"/>
              </a:rPr>
              <a:t>web.soy</a:t>
            </a:r>
            <a:endParaRPr lang="en-US" sz="1200" dirty="0">
              <a:solidFill>
                <a:schemeClr val="bg1"/>
              </a:solidFill>
              <a:latin typeface="Roboto Light"/>
            </a:endParaRPr>
          </a:p>
        </p:txBody>
      </p:sp>
      <p:sp>
        <p:nvSpPr>
          <p:cNvPr id="15" name="Rectangle 14"/>
          <p:cNvSpPr/>
          <p:nvPr/>
        </p:nvSpPr>
        <p:spPr bwMode="auto">
          <a:xfrm>
            <a:off x="6154040" y="3652118"/>
            <a:ext cx="1474211" cy="6662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474211"/>
              <a:gd name="connsiteY0" fmla="*/ 0 h 666214"/>
              <a:gd name="connsiteX1" fmla="*/ 1445636 w 1474211"/>
              <a:gd name="connsiteY1" fmla="*/ 28575 h 666214"/>
              <a:gd name="connsiteX2" fmla="*/ 1474211 w 1474211"/>
              <a:gd name="connsiteY2" fmla="*/ 666214 h 666214"/>
              <a:gd name="connsiteX3" fmla="*/ 0 w 1474211"/>
              <a:gd name="connsiteY3" fmla="*/ 666214 h 666214"/>
              <a:gd name="connsiteX4" fmla="*/ 0 w 1474211"/>
              <a:gd name="connsiteY4" fmla="*/ 0 h 6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211" h="666214">
                <a:moveTo>
                  <a:pt x="0" y="0"/>
                </a:moveTo>
                <a:lnTo>
                  <a:pt x="1445636" y="28575"/>
                </a:lnTo>
                <a:lnTo>
                  <a:pt x="1474211" y="666214"/>
                </a:lnTo>
                <a:lnTo>
                  <a:pt x="0" y="666214"/>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Container</a:t>
            </a:r>
          </a:p>
          <a:p>
            <a:pPr algn="ctr"/>
            <a:r>
              <a:rPr lang="x-none" sz="1200" dirty="0" smtClean="0">
                <a:solidFill>
                  <a:schemeClr val="bg1"/>
                </a:solidFill>
                <a:latin typeface="Roboto Light"/>
              </a:rPr>
              <a:t>Template</a:t>
            </a:r>
            <a:endParaRPr lang="en-US" sz="1200" dirty="0">
              <a:solidFill>
                <a:schemeClr val="bg1"/>
              </a:solidFill>
              <a:latin typeface="Roboto Light"/>
            </a:endParaRPr>
          </a:p>
        </p:txBody>
      </p:sp>
      <p:sp>
        <p:nvSpPr>
          <p:cNvPr id="30" name="TextBox 29"/>
          <p:cNvSpPr txBox="1"/>
          <p:nvPr/>
        </p:nvSpPr>
        <p:spPr>
          <a:xfrm>
            <a:off x="560498" y="2664300"/>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Portal Catalog</a:t>
            </a:r>
          </a:p>
        </p:txBody>
      </p:sp>
      <p:sp>
        <p:nvSpPr>
          <p:cNvPr id="31" name="TextBox 30"/>
          <p:cNvSpPr txBox="1"/>
          <p:nvPr/>
        </p:nvSpPr>
        <p:spPr>
          <a:xfrm>
            <a:off x="570744" y="1558472"/>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Page Instance</a:t>
            </a:r>
          </a:p>
        </p:txBody>
      </p:sp>
      <p:sp>
        <p:nvSpPr>
          <p:cNvPr id="32" name="TextBox 31"/>
          <p:cNvSpPr txBox="1"/>
          <p:nvPr/>
        </p:nvSpPr>
        <p:spPr>
          <a:xfrm>
            <a:off x="560498" y="3759233"/>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Server Catalog</a:t>
            </a:r>
          </a:p>
        </p:txBody>
      </p:sp>
      <p:cxnSp>
        <p:nvCxnSpPr>
          <p:cNvPr id="36" name="Straight Connector 35"/>
          <p:cNvCxnSpPr/>
          <p:nvPr/>
        </p:nvCxnSpPr>
        <p:spPr>
          <a:xfrm flipV="1">
            <a:off x="4399028" y="3976879"/>
            <a:ext cx="1755012" cy="8346"/>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72173" y="3775241"/>
            <a:ext cx="1346784" cy="215444"/>
          </a:xfrm>
          <a:prstGeom prst="rect">
            <a:avLst/>
          </a:prstGeom>
          <a:noFill/>
        </p:spPr>
        <p:txBody>
          <a:bodyPr wrap="square" rtlCol="0">
            <a:spAutoFit/>
          </a:bodyPr>
          <a:lstStyle/>
          <a:p>
            <a:pPr algn="ctr"/>
            <a:r>
              <a:rPr lang="x-none" sz="800" dirty="0" smtClean="0">
                <a:latin typeface="Roboto Light"/>
                <a:cs typeface="Roboto Light"/>
              </a:rPr>
              <a:t>T</a:t>
            </a:r>
            <a:r>
              <a:rPr lang="en-US" sz="800" dirty="0" err="1" smtClean="0">
                <a:latin typeface="Roboto Light"/>
                <a:cs typeface="Roboto Light"/>
              </a:rPr>
              <a:t>emplateName</a:t>
            </a:r>
            <a:endParaRPr lang="en-US" sz="800" dirty="0" smtClean="0">
              <a:latin typeface="Roboto Light"/>
              <a:cs typeface="Roboto Light"/>
            </a:endParaRPr>
          </a:p>
        </p:txBody>
      </p:sp>
      <p:cxnSp>
        <p:nvCxnSpPr>
          <p:cNvPr id="39" name="Straight Connector 38"/>
          <p:cNvCxnSpPr>
            <a:stCxn id="9" idx="2"/>
          </p:cNvCxnSpPr>
          <p:nvPr/>
        </p:nvCxnSpPr>
        <p:spPr>
          <a:xfrm>
            <a:off x="3661923" y="4318332"/>
            <a:ext cx="0" cy="44391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203848" y="4377160"/>
            <a:ext cx="491404" cy="215444"/>
          </a:xfrm>
          <a:prstGeom prst="rect">
            <a:avLst/>
          </a:prstGeom>
          <a:noFill/>
        </p:spPr>
        <p:txBody>
          <a:bodyPr wrap="square" rtlCol="0">
            <a:spAutoFit/>
          </a:bodyPr>
          <a:lstStyle/>
          <a:p>
            <a:pPr algn="r"/>
            <a:r>
              <a:rPr lang="nl-NL" sz="800" dirty="0" smtClean="0">
                <a:latin typeface="Roboto Light"/>
                <a:cs typeface="Roboto Light"/>
              </a:rPr>
              <a:t>config</a:t>
            </a:r>
            <a:endParaRPr lang="en-US" sz="800" dirty="0" smtClean="0">
              <a:latin typeface="Roboto Light"/>
              <a:cs typeface="Roboto Light"/>
            </a:endParaRPr>
          </a:p>
        </p:txBody>
      </p:sp>
      <p:cxnSp>
        <p:nvCxnSpPr>
          <p:cNvPr id="47" name="Straight Arrow Connector 46"/>
          <p:cNvCxnSpPr/>
          <p:nvPr/>
        </p:nvCxnSpPr>
        <p:spPr>
          <a:xfrm flipH="1">
            <a:off x="2557597" y="5428463"/>
            <a:ext cx="765682"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55082" y="5428463"/>
            <a:ext cx="737105" cy="44391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23738" y="4632083"/>
            <a:ext cx="1131755" cy="330056"/>
          </a:xfrm>
          <a:prstGeom prst="rect">
            <a:avLst/>
          </a:prstGeom>
          <a:noFill/>
        </p:spPr>
        <p:txBody>
          <a:bodyPr wrap="none" rtlCol="0">
            <a:spAutoFit/>
          </a:bodyPr>
          <a:lstStyle/>
          <a:p>
            <a:r>
              <a:rPr lang="en-US" sz="1600" dirty="0" smtClean="0">
                <a:solidFill>
                  <a:schemeClr val="bg1"/>
                </a:solidFill>
                <a:latin typeface="Roboto Black" panose="02000000000000000000" pitchFamily="2" charset="0"/>
                <a:ea typeface="Roboto Black" panose="02000000000000000000" pitchFamily="2" charset="0"/>
                <a:cs typeface="Roboto Light"/>
              </a:rPr>
              <a:t>Resources</a:t>
            </a:r>
          </a:p>
        </p:txBody>
      </p:sp>
      <p:sp>
        <p:nvSpPr>
          <p:cNvPr id="56" name="TextBox 55"/>
          <p:cNvSpPr txBox="1"/>
          <p:nvPr/>
        </p:nvSpPr>
        <p:spPr>
          <a:xfrm>
            <a:off x="323738" y="977197"/>
            <a:ext cx="739501" cy="330056"/>
          </a:xfrm>
          <a:prstGeom prst="rect">
            <a:avLst/>
          </a:prstGeom>
          <a:noFill/>
        </p:spPr>
        <p:txBody>
          <a:bodyPr wrap="none" rtlCol="0">
            <a:spAutoFit/>
          </a:bodyPr>
          <a:lstStyle/>
          <a:p>
            <a:r>
              <a:rPr lang="en-US" sz="1600" dirty="0" smtClean="0">
                <a:solidFill>
                  <a:schemeClr val="bg1"/>
                </a:solidFill>
                <a:latin typeface="Roboto Black" panose="02000000000000000000" pitchFamily="2" charset="0"/>
                <a:ea typeface="Roboto Black" panose="02000000000000000000" pitchFamily="2" charset="0"/>
                <a:cs typeface="Roboto Light"/>
              </a:rPr>
              <a:t>Model</a:t>
            </a:r>
          </a:p>
        </p:txBody>
      </p:sp>
      <p:grpSp>
        <p:nvGrpSpPr>
          <p:cNvPr id="2" name="Group 1"/>
          <p:cNvGrpSpPr/>
          <p:nvPr/>
        </p:nvGrpSpPr>
        <p:grpSpPr>
          <a:xfrm flipV="1">
            <a:off x="3611546" y="3212976"/>
            <a:ext cx="100754" cy="406739"/>
            <a:chOff x="3611546" y="3245379"/>
            <a:chExt cx="100754" cy="406739"/>
          </a:xfrm>
        </p:grpSpPr>
        <p:cxnSp>
          <p:nvCxnSpPr>
            <p:cNvPr id="53" name="Straight Arrow Connector 52"/>
            <p:cNvCxnSpPr>
              <a:stCxn id="9" idx="0"/>
              <a:endCxn id="57" idx="3"/>
            </p:cNvCxnSpPr>
            <p:nvPr/>
          </p:nvCxnSpPr>
          <p:spPr>
            <a:xfrm flipV="1">
              <a:off x="3661922" y="3332411"/>
              <a:ext cx="0" cy="319707"/>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bwMode="auto">
            <a:xfrm>
              <a:off x="3611546" y="3245379"/>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grpSp>
        <p:nvGrpSpPr>
          <p:cNvPr id="3" name="Group 2"/>
          <p:cNvGrpSpPr/>
          <p:nvPr/>
        </p:nvGrpSpPr>
        <p:grpSpPr>
          <a:xfrm flipV="1">
            <a:off x="3615295" y="2098069"/>
            <a:ext cx="100754" cy="413179"/>
            <a:chOff x="3615295" y="2127361"/>
            <a:chExt cx="100754" cy="413179"/>
          </a:xfrm>
        </p:grpSpPr>
        <p:cxnSp>
          <p:nvCxnSpPr>
            <p:cNvPr id="60" name="Straight Arrow Connector 59"/>
            <p:cNvCxnSpPr/>
            <p:nvPr/>
          </p:nvCxnSpPr>
          <p:spPr>
            <a:xfrm flipV="1">
              <a:off x="3665672" y="2214394"/>
              <a:ext cx="0" cy="326146"/>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bwMode="auto">
            <a:xfrm>
              <a:off x="3615295" y="2127361"/>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73" name="TextBox 72"/>
          <p:cNvSpPr txBox="1"/>
          <p:nvPr/>
        </p:nvSpPr>
        <p:spPr>
          <a:xfrm>
            <a:off x="3357105" y="3307349"/>
            <a:ext cx="1346784" cy="215444"/>
          </a:xfrm>
          <a:prstGeom prst="rect">
            <a:avLst/>
          </a:prstGeom>
          <a:noFill/>
        </p:spPr>
        <p:txBody>
          <a:bodyPr wrap="square" rtlCol="0">
            <a:spAutoFit/>
          </a:bodyPr>
          <a:lstStyle/>
          <a:p>
            <a:pPr algn="ctr"/>
            <a:r>
              <a:rPr lang="en-US" sz="800" dirty="0" smtClean="0">
                <a:latin typeface="Roboto Light"/>
                <a:cs typeface="Roboto Light"/>
              </a:rPr>
              <a:t>&lt;&lt;extends&gt;&gt;</a:t>
            </a:r>
          </a:p>
        </p:txBody>
      </p:sp>
      <p:sp>
        <p:nvSpPr>
          <p:cNvPr id="74" name="TextBox 73"/>
          <p:cNvSpPr txBox="1"/>
          <p:nvPr/>
        </p:nvSpPr>
        <p:spPr>
          <a:xfrm>
            <a:off x="3352507" y="2191250"/>
            <a:ext cx="1346784" cy="215444"/>
          </a:xfrm>
          <a:prstGeom prst="rect">
            <a:avLst/>
          </a:prstGeom>
          <a:noFill/>
        </p:spPr>
        <p:txBody>
          <a:bodyPr wrap="square" rtlCol="0">
            <a:spAutoFit/>
          </a:bodyPr>
          <a:lstStyle/>
          <a:p>
            <a:pPr algn="ctr"/>
            <a:r>
              <a:rPr lang="en-US" sz="800" dirty="0" smtClean="0">
                <a:latin typeface="Roboto Light"/>
                <a:cs typeface="Roboto Light"/>
              </a:rPr>
              <a:t>&lt;&lt;extends&gt;&gt;</a:t>
            </a:r>
          </a:p>
        </p:txBody>
      </p:sp>
      <p:cxnSp>
        <p:nvCxnSpPr>
          <p:cNvPr id="41" name="Straight Arrow Connector 40"/>
          <p:cNvCxnSpPr/>
          <p:nvPr/>
        </p:nvCxnSpPr>
        <p:spPr>
          <a:xfrm flipH="1">
            <a:off x="6886861" y="4322864"/>
            <a:ext cx="1" cy="50910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444208" y="4377160"/>
            <a:ext cx="1902095" cy="215444"/>
          </a:xfrm>
          <a:prstGeom prst="rect">
            <a:avLst/>
          </a:prstGeom>
          <a:noFill/>
        </p:spPr>
        <p:txBody>
          <a:bodyPr wrap="square" rtlCol="0">
            <a:spAutoFit/>
          </a:bodyPr>
          <a:lstStyle/>
          <a:p>
            <a:r>
              <a:rPr lang="en-US" sz="800" dirty="0" smtClean="0">
                <a:latin typeface="Roboto Light"/>
                <a:cs typeface="Roboto Light"/>
              </a:rPr>
              <a:t>Web       Tablet     Smartphone</a:t>
            </a:r>
          </a:p>
        </p:txBody>
      </p:sp>
      <p:cxnSp>
        <p:nvCxnSpPr>
          <p:cNvPr id="44" name="Straight Arrow Connector 43"/>
          <p:cNvCxnSpPr/>
          <p:nvPr/>
        </p:nvCxnSpPr>
        <p:spPr>
          <a:xfrm>
            <a:off x="6490816" y="4318332"/>
            <a:ext cx="0" cy="58564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7282904" y="4313815"/>
            <a:ext cx="1"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224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8</a:t>
            </a:fld>
            <a:endParaRPr lang="en-US" dirty="0"/>
          </a:p>
        </p:txBody>
      </p:sp>
      <p:sp>
        <p:nvSpPr>
          <p:cNvPr id="3" name="Text Placeholder 2"/>
          <p:cNvSpPr>
            <a:spLocks noGrp="1"/>
          </p:cNvSpPr>
          <p:nvPr>
            <p:ph type="body" sz="quarter" idx="13"/>
          </p:nvPr>
        </p:nvSpPr>
        <p:spPr/>
        <p:txBody>
          <a:bodyPr/>
          <a:lstStyle/>
          <a:p>
            <a:r>
              <a:rPr lang="en-US" dirty="0" smtClean="0"/>
              <a:t>Container Structure</a:t>
            </a:r>
            <a:endParaRPr lang="en-GB" dirty="0"/>
          </a:p>
        </p:txBody>
      </p:sp>
      <p:sp>
        <p:nvSpPr>
          <p:cNvPr id="4" name="Text Placeholder 3"/>
          <p:cNvSpPr>
            <a:spLocks noGrp="1"/>
          </p:cNvSpPr>
          <p:nvPr>
            <p:ph type="body" sz="quarter" idx="14"/>
          </p:nvPr>
        </p:nvSpPr>
        <p:spPr>
          <a:xfrm>
            <a:off x="5580112" y="1772816"/>
            <a:ext cx="3309888" cy="4735934"/>
          </a:xfrm>
        </p:spPr>
        <p:txBody>
          <a:bodyPr/>
          <a:lstStyle/>
          <a:p>
            <a:pPr marL="285750" indent="-285750">
              <a:buFont typeface="Arial" panose="020B0604020202020204" pitchFamily="34" charset="0"/>
              <a:buChar char="•"/>
            </a:pPr>
            <a:r>
              <a:rPr lang="en-US" dirty="0" smtClean="0"/>
              <a:t>Google Closure (soy) as content</a:t>
            </a:r>
            <a:endParaRPr lang="en-US" dirty="0"/>
          </a:p>
          <a:p>
            <a:pPr marL="285750" indent="-285750">
              <a:buFont typeface="Arial" panose="020B0604020202020204" pitchFamily="34" charset="0"/>
              <a:buChar char="•"/>
            </a:pPr>
            <a:r>
              <a:rPr lang="en-US" dirty="0"/>
              <a:t>JS for functionality</a:t>
            </a:r>
          </a:p>
          <a:p>
            <a:pPr marL="285750" indent="-285750">
              <a:buFont typeface="Arial" panose="020B0604020202020204" pitchFamily="34" charset="0"/>
              <a:buChar char="•"/>
            </a:pPr>
            <a:r>
              <a:rPr lang="en-US" dirty="0"/>
              <a:t>CSS for styling</a:t>
            </a:r>
          </a:p>
          <a:p>
            <a:pPr marL="285750" indent="-285750">
              <a:buFont typeface="Arial" panose="020B0604020202020204" pitchFamily="34" charset="0"/>
              <a:buChar char="•"/>
            </a:pPr>
            <a:r>
              <a:rPr lang="en-US" dirty="0"/>
              <a:t>XML for </a:t>
            </a:r>
            <a:r>
              <a:rPr lang="en-US" dirty="0" smtClean="0"/>
              <a:t>configuration and definition of resources</a:t>
            </a:r>
            <a:endParaRPr lang="en-GB" dirty="0"/>
          </a:p>
          <a:p>
            <a:endParaRPr lang="en-GB" dirty="0"/>
          </a:p>
        </p:txBody>
      </p:sp>
      <p:pic>
        <p:nvPicPr>
          <p:cNvPr id="8" name="Picture Placeholder 7"/>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3" b="43"/>
          <a:stretch>
            <a:fillRect/>
          </a:stretch>
        </p:blipFill>
        <p:spPr/>
      </p:pic>
    </p:spTree>
    <p:extLst>
      <p:ext uri="{BB962C8B-B14F-4D97-AF65-F5344CB8AC3E}">
        <p14:creationId xmlns:p14="http://schemas.microsoft.com/office/powerpoint/2010/main" val="36462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9</a:t>
            </a:fld>
            <a:endParaRPr lang="en-US" dirty="0"/>
          </a:p>
        </p:txBody>
      </p:sp>
      <p:sp>
        <p:nvSpPr>
          <p:cNvPr id="3" name="Text Placeholder 2"/>
          <p:cNvSpPr>
            <a:spLocks noGrp="1"/>
          </p:cNvSpPr>
          <p:nvPr>
            <p:ph type="body" sz="quarter" idx="11"/>
          </p:nvPr>
        </p:nvSpPr>
        <p:spPr/>
        <p:txBody>
          <a:bodyPr/>
          <a:lstStyle/>
          <a:p>
            <a:r>
              <a:rPr lang="en-US" dirty="0"/>
              <a:t>Container </a:t>
            </a:r>
            <a:r>
              <a:rPr lang="en-US" dirty="0" smtClean="0"/>
              <a:t>Definition</a:t>
            </a:r>
            <a:endParaRPr lang="en-GB" dirty="0"/>
          </a:p>
        </p:txBody>
      </p:sp>
      <p:sp>
        <p:nvSpPr>
          <p:cNvPr id="4" name="Text Placeholder 3"/>
          <p:cNvSpPr>
            <a:spLocks noGrp="1"/>
          </p:cNvSpPr>
          <p:nvPr>
            <p:ph type="body" sz="quarter" idx="12"/>
          </p:nvPr>
        </p:nvSpPr>
        <p:spPr/>
        <p:txBody>
          <a:bodyPr/>
          <a:lstStyle/>
          <a:p>
            <a:r>
              <a:rPr lang="en-US" dirty="0"/>
              <a:t>Container Development</a:t>
            </a:r>
          </a:p>
        </p:txBody>
      </p:sp>
    </p:spTree>
    <p:extLst>
      <p:ext uri="{BB962C8B-B14F-4D97-AF65-F5344CB8AC3E}">
        <p14:creationId xmlns:p14="http://schemas.microsoft.com/office/powerpoint/2010/main" val="1632108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29354</TotalTime>
  <Words>1670</Words>
  <Application>Microsoft Macintosh PowerPoint</Application>
  <PresentationFormat>On-screen Show (4:3)</PresentationFormat>
  <Paragraphs>384</Paragraphs>
  <Slides>26</Slides>
  <Notes>21</Notes>
  <HiddenSlides>13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Arial</vt:lpstr>
      <vt:lpstr>Calibri</vt:lpstr>
      <vt:lpstr>Consolas</vt:lpstr>
      <vt:lpstr>Courier New</vt:lpstr>
      <vt:lpstr>Gill Sans</vt:lpstr>
      <vt:lpstr>Helvetica Neue Light</vt:lpstr>
      <vt:lpstr>Lucida Sans Unicode</vt:lpstr>
      <vt:lpstr>Roboto Black</vt:lpstr>
      <vt:lpstr>Roboto Light</vt:lpstr>
      <vt:lpstr>Roboto Regular</vt:lpstr>
      <vt:lpstr>Roboto Thin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ict office 27</cp:lastModifiedBy>
  <cp:revision>469</cp:revision>
  <cp:lastPrinted>2016-10-31T09:06:13Z</cp:lastPrinted>
  <dcterms:created xsi:type="dcterms:W3CDTF">2013-06-24T07:33:57Z</dcterms:created>
  <dcterms:modified xsi:type="dcterms:W3CDTF">2017-06-01T10:49:58Z</dcterms:modified>
</cp:coreProperties>
</file>